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73" r:id="rId2"/>
    <p:sldId id="258" r:id="rId3"/>
    <p:sldId id="282" r:id="rId4"/>
    <p:sldId id="283" r:id="rId5"/>
    <p:sldId id="349" r:id="rId6"/>
    <p:sldId id="357" r:id="rId7"/>
    <p:sldId id="363" r:id="rId8"/>
    <p:sldId id="333" r:id="rId9"/>
    <p:sldId id="364" r:id="rId10"/>
    <p:sldId id="365" r:id="rId11"/>
    <p:sldId id="373" r:id="rId12"/>
    <p:sldId id="366" r:id="rId13"/>
    <p:sldId id="367" r:id="rId14"/>
    <p:sldId id="368" r:id="rId15"/>
    <p:sldId id="374" r:id="rId16"/>
    <p:sldId id="369" r:id="rId17"/>
    <p:sldId id="370" r:id="rId18"/>
    <p:sldId id="371" r:id="rId19"/>
    <p:sldId id="375" r:id="rId20"/>
    <p:sldId id="345" r:id="rId21"/>
    <p:sldId id="288" r:id="rId22"/>
    <p:sldId id="355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" initials="N" lastIdx="1" clrIdx="0">
    <p:extLst>
      <p:ext uri="{19B8F6BF-5375-455C-9EA6-DF929625EA0E}">
        <p15:presenceInfo xmlns:p15="http://schemas.microsoft.com/office/powerpoint/2012/main" userId="Nico" providerId="None"/>
      </p:ext>
    </p:extLst>
  </p:cmAuthor>
  <p:cmAuthor id="2" name="Maxime Borel" initials="MB" lastIdx="2" clrIdx="1">
    <p:extLst>
      <p:ext uri="{19B8F6BF-5375-455C-9EA6-DF929625EA0E}">
        <p15:presenceInfo xmlns:p15="http://schemas.microsoft.com/office/powerpoint/2012/main" userId="S::maxime.borel@unil.ch::7150cced-e032-4ff3-9482-156dade2ca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66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1" autoAdjust="0"/>
    <p:restoredTop sz="94621"/>
  </p:normalViewPr>
  <p:slideViewPr>
    <p:cSldViewPr snapToGrid="0">
      <p:cViewPr varScale="1">
        <p:scale>
          <a:sx n="68" d="100"/>
          <a:sy n="68" d="100"/>
        </p:scale>
        <p:origin x="6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12T14:45:23.933" idx="1">
    <p:pos x="5944" y="2239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2100D-827D-49BF-8198-BF0831AC113D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48A78-CE50-43A2-9779-089C102D453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34581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650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LE QR c’est notre </a:t>
            </a:r>
            <a:r>
              <a:rPr lang="fr-CH" dirty="0" err="1"/>
              <a:t>github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373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915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Money neutrality to mention in </a:t>
            </a:r>
            <a:r>
              <a:rPr lang="en-US" dirty="0" err="1"/>
              <a:t>Continous</a:t>
            </a:r>
            <a:r>
              <a:rPr lang="en-US" dirty="0"/>
              <a:t> future </a:t>
            </a:r>
          </a:p>
          <a:p>
            <a:r>
              <a:rPr lang="en-US" dirty="0"/>
              <a:t>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5335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69755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18785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079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99984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6439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48A78-CE50-43A2-9779-089C102D4532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1813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7882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28495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6514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5185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8733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8776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245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8510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898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4766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2174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A88F0-F36A-42A3-B077-FE6F417DA1EF}" type="datetimeFigureOut">
              <a:rPr lang="fr-CH" smtClean="0"/>
              <a:t>17.12.2020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41924-8242-4331-BD14-5EDC7803038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140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3.jp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2.pn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4" Type="http://schemas.openxmlformats.org/officeDocument/2006/relationships/image" Target="../media/image61.jp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3.jp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23" Type="http://schemas.openxmlformats.org/officeDocument/2006/relationships/comments" Target="../comments/comment1.xml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jp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30C116-10D7-4C20-9B6D-88E09A1C2DAF}"/>
              </a:ext>
            </a:extLst>
          </p:cNvPr>
          <p:cNvSpPr/>
          <p:nvPr/>
        </p:nvSpPr>
        <p:spPr>
          <a:xfrm>
            <a:off x="0" y="3"/>
            <a:ext cx="12192000" cy="6857999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l="-10010" t="-17393" r="-738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E14D1-88D9-47D8-828D-35E39E8F4245}"/>
              </a:ext>
            </a:extLst>
          </p:cNvPr>
          <p:cNvSpPr/>
          <p:nvPr/>
        </p:nvSpPr>
        <p:spPr>
          <a:xfrm>
            <a:off x="0" y="3399186"/>
            <a:ext cx="12192000" cy="2941975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4F6EEE-9C57-4499-B084-06B6A225787D}"/>
              </a:ext>
            </a:extLst>
          </p:cNvPr>
          <p:cNvSpPr txBox="1"/>
          <p:nvPr/>
        </p:nvSpPr>
        <p:spPr>
          <a:xfrm>
            <a:off x="2001081" y="3559670"/>
            <a:ext cx="670891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QARM II Project</a:t>
            </a:r>
          </a:p>
          <a:p>
            <a:endParaRPr lang="en-US" sz="16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Trend Following, Momentum Crash and High Correlations</a:t>
            </a:r>
          </a:p>
          <a:p>
            <a:endParaRPr lang="fr-CH" sz="24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  <a:p>
            <a:r>
              <a:rPr lang="it-IT" sz="16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Maxime</a:t>
            </a:r>
            <a:r>
              <a:rPr lang="it-IT" sz="16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</a:t>
            </a:r>
            <a:r>
              <a:rPr lang="it-IT" sz="16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Borel</a:t>
            </a:r>
            <a:r>
              <a:rPr lang="it-IT" sz="16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&amp; Benjamin </a:t>
            </a:r>
            <a:r>
              <a:rPr lang="it-IT" sz="16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Souane</a:t>
            </a:r>
            <a:endParaRPr lang="it-IT" sz="16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8C5713-1082-47D6-9C1D-3E5E2B74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510" y="5565905"/>
            <a:ext cx="1419415" cy="4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27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3724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EWMA – Sensitivity Analysis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12192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10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CB476D6-4FF3-7748-BD17-84E8F0BFD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20" y="728653"/>
            <a:ext cx="4425830" cy="331146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D11C0ED-66AA-5543-B96A-FDFB4B1FA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56" y="728651"/>
            <a:ext cx="4425828" cy="331146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EE035AA-0FC5-FC47-9050-2745D26A5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56" y="3885429"/>
            <a:ext cx="4426605" cy="2533107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C73C76DE-1963-2142-948C-3F1417C08450}"/>
              </a:ext>
            </a:extLst>
          </p:cNvPr>
          <p:cNvSpPr/>
          <p:nvPr/>
        </p:nvSpPr>
        <p:spPr>
          <a:xfrm>
            <a:off x="3767013" y="1425039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B890B466-32B8-2F4C-8856-955214D9D121}"/>
              </a:ext>
            </a:extLst>
          </p:cNvPr>
          <p:cNvSpPr/>
          <p:nvPr/>
        </p:nvSpPr>
        <p:spPr>
          <a:xfrm>
            <a:off x="3195021" y="2776847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FA1B885-45C4-124A-AF33-4D4388864E74}"/>
              </a:ext>
            </a:extLst>
          </p:cNvPr>
          <p:cNvSpPr/>
          <p:nvPr/>
        </p:nvSpPr>
        <p:spPr>
          <a:xfrm>
            <a:off x="7646282" y="2727368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BA925DF-D54B-2545-8335-DBA4D93A5E27}"/>
              </a:ext>
            </a:extLst>
          </p:cNvPr>
          <p:cNvSpPr/>
          <p:nvPr/>
        </p:nvSpPr>
        <p:spPr>
          <a:xfrm>
            <a:off x="8131190" y="1502234"/>
            <a:ext cx="559569" cy="558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5D53BCBF-78DB-A14C-B88F-B059ED914F5E}"/>
              </a:ext>
            </a:extLst>
          </p:cNvPr>
          <p:cNvSpPr/>
          <p:nvPr/>
        </p:nvSpPr>
        <p:spPr>
          <a:xfrm rot="10800000">
            <a:off x="8105454" y="4652026"/>
            <a:ext cx="585302" cy="251979"/>
          </a:xfrm>
          <a:prstGeom prst="rightArrow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9C0BA48-EB2D-BD4B-9563-AA4D2CD87C36}"/>
              </a:ext>
            </a:extLst>
          </p:cNvPr>
          <p:cNvSpPr txBox="1"/>
          <p:nvPr/>
        </p:nvSpPr>
        <p:spPr>
          <a:xfrm>
            <a:off x="8827327" y="4500751"/>
            <a:ext cx="184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Impact of the trading rule </a:t>
            </a:r>
          </a:p>
        </p:txBody>
      </p:sp>
    </p:spTree>
    <p:extLst>
      <p:ext uri="{BB962C8B-B14F-4D97-AF65-F5344CB8AC3E}">
        <p14:creationId xmlns:p14="http://schemas.microsoft.com/office/powerpoint/2010/main" val="35268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0" grpId="0" animBg="1"/>
      <p:bldP spid="21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 descr="Personne pointant un graphique de marché boursier avec écran virtuel">
            <a:extLst>
              <a:ext uri="{FF2B5EF4-FFF2-40B4-BE49-F238E27FC236}">
                <a16:creationId xmlns:a16="http://schemas.microsoft.com/office/drawing/2014/main" id="{B3B40482-DFCF-7A4B-A266-634C7A5767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3" r="14822"/>
          <a:stretch/>
        </p:blipFill>
        <p:spPr>
          <a:xfrm>
            <a:off x="7870417" y="655653"/>
            <a:ext cx="4321584" cy="5849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EWMA – Conclusion 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11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D9641A6B-7307-6C45-B53C-5BA50A3A1D74}"/>
              </a:ext>
            </a:extLst>
          </p:cNvPr>
          <p:cNvSpPr txBox="1"/>
          <p:nvPr/>
        </p:nvSpPr>
        <p:spPr>
          <a:xfrm>
            <a:off x="1888481" y="1269486"/>
            <a:ext cx="838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Parallélogramme 13">
            <a:extLst>
              <a:ext uri="{FF2B5EF4-FFF2-40B4-BE49-F238E27FC236}">
                <a16:creationId xmlns:a16="http://schemas.microsoft.com/office/drawing/2014/main" id="{66912582-BEDA-D14A-BC16-6AFF5C5A5262}"/>
              </a:ext>
            </a:extLst>
          </p:cNvPr>
          <p:cNvSpPr/>
          <p:nvPr/>
        </p:nvSpPr>
        <p:spPr>
          <a:xfrm>
            <a:off x="-843065" y="671496"/>
            <a:ext cx="9737506" cy="5807769"/>
          </a:xfrm>
          <a:prstGeom prst="parallelogram">
            <a:avLst>
              <a:gd name="adj" fmla="val 15546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BA796D-BBD4-5E48-8092-A0FD5749B330}"/>
              </a:ext>
            </a:extLst>
          </p:cNvPr>
          <p:cNvSpPr txBox="1"/>
          <p:nvPr/>
        </p:nvSpPr>
        <p:spPr>
          <a:xfrm>
            <a:off x="1041613" y="1351508"/>
            <a:ext cx="8334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Conclusion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Better than momentum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Almost neutral to correlation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Trading rule helps a lot but …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Highly sensitive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56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-9262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 descr="Ligne d’horizon de Manhattan">
            <a:extLst>
              <a:ext uri="{FF2B5EF4-FFF2-40B4-BE49-F238E27FC236}">
                <a16:creationId xmlns:a16="http://schemas.microsoft.com/office/drawing/2014/main" id="{AB37ACFD-1277-7540-9782-132806B8B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5"/>
          <a:stretch/>
        </p:blipFill>
        <p:spPr>
          <a:xfrm>
            <a:off x="7874000" y="655653"/>
            <a:ext cx="4318000" cy="57955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SSA - Framework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12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14" name="Parallélogramme 13">
            <a:extLst>
              <a:ext uri="{FF2B5EF4-FFF2-40B4-BE49-F238E27FC236}">
                <a16:creationId xmlns:a16="http://schemas.microsoft.com/office/drawing/2014/main" id="{F2625136-BC45-F449-9FEA-CA3B9A0B43B1}"/>
              </a:ext>
            </a:extLst>
          </p:cNvPr>
          <p:cNvSpPr/>
          <p:nvPr/>
        </p:nvSpPr>
        <p:spPr>
          <a:xfrm>
            <a:off x="-929127" y="655653"/>
            <a:ext cx="9737506" cy="5807769"/>
          </a:xfrm>
          <a:prstGeom prst="parallelogram">
            <a:avLst>
              <a:gd name="adj" fmla="val 15546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4630931-641B-CF4B-A624-6E7FCCFABB94}"/>
              </a:ext>
            </a:extLst>
          </p:cNvPr>
          <p:cNvSpPr txBox="1"/>
          <p:nvPr/>
        </p:nvSpPr>
        <p:spPr>
          <a:xfrm>
            <a:off x="1629723" y="856737"/>
            <a:ext cx="667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and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9641A6B-7307-6C45-B53C-5BA50A3A1D74}"/>
                  </a:ext>
                </a:extLst>
              </p:cNvPr>
              <p:cNvSpPr txBox="1"/>
              <p:nvPr/>
            </p:nvSpPr>
            <p:spPr>
              <a:xfrm>
                <a:off x="1053440" y="1572168"/>
                <a:ext cx="8387443" cy="4699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Signal computation</a:t>
                </a: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Autocorrelation(X) using latent dimension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Trajectory Matrix - TR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Spectral decomposition : </a:t>
                </a:r>
                <a14:m>
                  <m:oMath xmlns:m="http://schemas.openxmlformats.org/officeDocument/2006/math"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𝑇𝑅</m:t>
                    </m:r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sSup>
                      <m:sSupPr>
                        <m:ctrlP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CH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Γ</m:t>
                        </m:r>
                      </m:e>
                      <m:sup>
                        <m:r>
                          <a:rPr lang="fr-CH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fr-CH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ΛΓ</m:t>
                    </m:r>
                  </m:oMath>
                </a14:m>
                <a:endParaRPr lang="en-US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𝑃𝐶</m:t>
                    </m:r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fr-CH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Γ</m:t>
                    </m:r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with Y the time embedded matrix of X.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𝑆</m:t>
                    </m:r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=</m:t>
                    </m:r>
                    <m:f>
                      <m:fPr>
                        <m:ctrlP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fPr>
                      <m:num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𝑃</m:t>
                        </m:r>
                        <m:sSub>
                          <m:sSubPr>
                            <m:ctrlP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1,</m:t>
                            </m:r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𝑃</m:t>
                        </m:r>
                        <m:sSub>
                          <m:sSubPr>
                            <m:ctrlP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1,1</m:t>
                            </m:r>
                          </m:sub>
                        </m:sSub>
                      </m:den>
                    </m:f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rescaled : </a:t>
                </a:r>
                <a14:m>
                  <m:oMath xmlns:m="http://schemas.openxmlformats.org/officeDocument/2006/math"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𝑆</m:t>
                    </m:r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 </m:t>
                    </m:r>
                    <m:sSub>
                      <m:sSubPr>
                        <m:ctrlP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[−1,1]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0066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Main Assumptions</a:t>
                </a:r>
              </a:p>
              <a:p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Length : 90 days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Latent dimension : 30 days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Trading rule threshold  : 50%</a:t>
                </a:r>
                <a:endParaRPr lang="fr-CH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H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9641A6B-7307-6C45-B53C-5BA50A3A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40" y="1572168"/>
                <a:ext cx="8387443" cy="4699876"/>
              </a:xfrm>
              <a:prstGeom prst="rect">
                <a:avLst/>
              </a:prstGeom>
              <a:blipFill>
                <a:blip r:embed="rId5"/>
                <a:stretch>
                  <a:fillRect l="-1059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71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75940"/>
            <a:ext cx="12192000" cy="678206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-3358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SSA - Performance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441067"/>
            <a:ext cx="12192000" cy="5990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13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1166B26-E197-D649-B157-2774D4CEE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524" y="553697"/>
            <a:ext cx="7545622" cy="44476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B61543-7420-0344-9840-109677A09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879" y="4991700"/>
            <a:ext cx="9144000" cy="14252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8578E9-E1CE-7D45-BCF2-E10832A91455}"/>
              </a:ext>
            </a:extLst>
          </p:cNvPr>
          <p:cNvSpPr/>
          <p:nvPr/>
        </p:nvSpPr>
        <p:spPr>
          <a:xfrm>
            <a:off x="7432072" y="5024623"/>
            <a:ext cx="724548" cy="123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B05EC4-0DC9-C24E-84CE-36146719E33D}"/>
              </a:ext>
            </a:extLst>
          </p:cNvPr>
          <p:cNvSpPr/>
          <p:nvPr/>
        </p:nvSpPr>
        <p:spPr>
          <a:xfrm>
            <a:off x="8910034" y="5039117"/>
            <a:ext cx="1178418" cy="123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F99F6-C4F8-D74F-B35C-C798194321D1}"/>
              </a:ext>
            </a:extLst>
          </p:cNvPr>
          <p:cNvSpPr/>
          <p:nvPr/>
        </p:nvSpPr>
        <p:spPr>
          <a:xfrm>
            <a:off x="6096000" y="5022645"/>
            <a:ext cx="1334248" cy="123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1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0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SSA – Sensitivity Analysis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12192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14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CB476D6-4FF3-7748-BD17-84E8F0BFD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76" y="1338146"/>
            <a:ext cx="5542961" cy="414732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C6D67A8-51F5-CA4C-A9B8-7A8B36962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76" y="1563459"/>
            <a:ext cx="6459980" cy="36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27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-13798" y="-26704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SSA – Conclusion 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15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312624"/>
            <a:chOff x="217935" y="6505058"/>
            <a:chExt cx="9867900" cy="312624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40683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3" name="Image 2" descr="Graphiques financiers sur un écran sombre">
            <a:extLst>
              <a:ext uri="{FF2B5EF4-FFF2-40B4-BE49-F238E27FC236}">
                <a16:creationId xmlns:a16="http://schemas.microsoft.com/office/drawing/2014/main" id="{8A7D71AE-1215-B040-9791-19ECBEA9C9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-281" r="18226" b="281"/>
          <a:stretch/>
        </p:blipFill>
        <p:spPr>
          <a:xfrm>
            <a:off x="7876814" y="596559"/>
            <a:ext cx="4315186" cy="5895604"/>
          </a:xfrm>
          <a:prstGeom prst="rect">
            <a:avLst/>
          </a:prstGeom>
        </p:spPr>
      </p:pic>
      <p:sp>
        <p:nvSpPr>
          <p:cNvPr id="14" name="Parallélogramme 13">
            <a:extLst>
              <a:ext uri="{FF2B5EF4-FFF2-40B4-BE49-F238E27FC236}">
                <a16:creationId xmlns:a16="http://schemas.microsoft.com/office/drawing/2014/main" id="{68C70470-D6F5-504E-B8FE-847CCD0143F1}"/>
              </a:ext>
            </a:extLst>
          </p:cNvPr>
          <p:cNvSpPr/>
          <p:nvPr/>
        </p:nvSpPr>
        <p:spPr>
          <a:xfrm>
            <a:off x="-844285" y="643141"/>
            <a:ext cx="9737506" cy="5836124"/>
          </a:xfrm>
          <a:prstGeom prst="parallelogram">
            <a:avLst>
              <a:gd name="adj" fmla="val 15546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641A6B-7307-6C45-B53C-5BA50A3A1D74}"/>
              </a:ext>
            </a:extLst>
          </p:cNvPr>
          <p:cNvSpPr txBox="1"/>
          <p:nvPr/>
        </p:nvSpPr>
        <p:spPr>
          <a:xfrm>
            <a:off x="1888481" y="1269486"/>
            <a:ext cx="838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BA796D-BBD4-5E48-8092-A0FD5749B330}"/>
              </a:ext>
            </a:extLst>
          </p:cNvPr>
          <p:cNvSpPr txBox="1"/>
          <p:nvPr/>
        </p:nvSpPr>
        <p:spPr>
          <a:xfrm>
            <a:off x="946646" y="1979270"/>
            <a:ext cx="8334844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Strong Performance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Robust to sensitivity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Reduced Drawdown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Almost neutral relationship with correlation</a:t>
            </a:r>
          </a:p>
        </p:txBody>
      </p:sp>
    </p:spTree>
    <p:extLst>
      <p:ext uri="{BB962C8B-B14F-4D97-AF65-F5344CB8AC3E}">
        <p14:creationId xmlns:p14="http://schemas.microsoft.com/office/powerpoint/2010/main" val="2437135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-2567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SVM - Framework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16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26" name="Parallélogramme 25">
            <a:extLst>
              <a:ext uri="{FF2B5EF4-FFF2-40B4-BE49-F238E27FC236}">
                <a16:creationId xmlns:a16="http://schemas.microsoft.com/office/drawing/2014/main" id="{5B14BA9B-F701-1A40-AB98-39BB84AB1DB0}"/>
              </a:ext>
            </a:extLst>
          </p:cNvPr>
          <p:cNvSpPr/>
          <p:nvPr/>
        </p:nvSpPr>
        <p:spPr>
          <a:xfrm>
            <a:off x="-929127" y="655653"/>
            <a:ext cx="9737506" cy="5807769"/>
          </a:xfrm>
          <a:prstGeom prst="parallelogram">
            <a:avLst>
              <a:gd name="adj" fmla="val 15546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D4630931-641B-CF4B-A624-6E7FCCFABB94}"/>
              </a:ext>
            </a:extLst>
          </p:cNvPr>
          <p:cNvSpPr txBox="1"/>
          <p:nvPr/>
        </p:nvSpPr>
        <p:spPr>
          <a:xfrm>
            <a:off x="3140627" y="719906"/>
            <a:ext cx="667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and assumptions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641A6B-7307-6C45-B53C-5BA50A3A1D74}"/>
              </a:ext>
            </a:extLst>
          </p:cNvPr>
          <p:cNvSpPr txBox="1"/>
          <p:nvPr/>
        </p:nvSpPr>
        <p:spPr>
          <a:xfrm>
            <a:off x="416861" y="1239862"/>
            <a:ext cx="8387443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computation</a:t>
            </a:r>
          </a:p>
          <a:p>
            <a:pPr lvl="1"/>
            <a:endParaRPr lang="fr-CH" sz="12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Main Assumptions &amp; </a:t>
            </a:r>
            <a:r>
              <a:rPr lang="en-US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</a:p>
          <a:p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Trained</a:t>
            </a: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10 </a:t>
            </a:r>
            <a:r>
              <a:rPr lang="fr-CH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years</a:t>
            </a: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data </a:t>
            </a:r>
            <a:r>
              <a:rPr lang="fr-CH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RBF </a:t>
            </a:r>
            <a:r>
              <a:rPr lang="fr-CH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kernel</a:t>
            </a:r>
            <a:endParaRPr lang="fr-CH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endParaRPr lang="fr-CH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Score </a:t>
            </a:r>
            <a:r>
              <a:rPr lang="fr-CH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</a:t>
            </a: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: 20%</a:t>
            </a:r>
          </a:p>
          <a:p>
            <a:pPr lvl="2"/>
            <a:endParaRPr lang="fr-CH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CH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Length</a:t>
            </a: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H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features</a:t>
            </a: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: 90 </a:t>
            </a:r>
            <a:r>
              <a:rPr lang="fr-CH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days</a:t>
            </a: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45BD7881-791B-4F60-9167-4EE0AA8D3911}"/>
              </a:ext>
            </a:extLst>
          </p:cNvPr>
          <p:cNvSpPr/>
          <p:nvPr/>
        </p:nvSpPr>
        <p:spPr>
          <a:xfrm>
            <a:off x="6546377" y="2156382"/>
            <a:ext cx="216817" cy="127261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406565A-E4DB-AC49-8EAE-843018F038A5}"/>
              </a:ext>
            </a:extLst>
          </p:cNvPr>
          <p:cNvGrpSpPr/>
          <p:nvPr/>
        </p:nvGrpSpPr>
        <p:grpSpPr>
          <a:xfrm>
            <a:off x="559365" y="1893313"/>
            <a:ext cx="7890974" cy="2041368"/>
            <a:chOff x="2226227" y="1884710"/>
            <a:chExt cx="7890974" cy="2041368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75698F1D-1D38-4B80-8977-726205688CCA}"/>
                </a:ext>
              </a:extLst>
            </p:cNvPr>
            <p:cNvSpPr/>
            <p:nvPr/>
          </p:nvSpPr>
          <p:spPr>
            <a:xfrm>
              <a:off x="3292354" y="1884710"/>
              <a:ext cx="357013" cy="1893544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13AAF-50EF-4CA8-90E3-097B2697563E}"/>
                </a:ext>
              </a:extLst>
            </p:cNvPr>
            <p:cNvSpPr txBox="1"/>
            <p:nvPr/>
          </p:nvSpPr>
          <p:spPr>
            <a:xfrm>
              <a:off x="3665124" y="2677597"/>
              <a:ext cx="3408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H" sz="1400" b="1" i="1" dirty="0">
                  <a:solidFill>
                    <a:srgbClr val="000066"/>
                  </a:solidFill>
                </a:rPr>
                <a:t>Support </a:t>
              </a:r>
              <a:r>
                <a:rPr lang="fr-CH" sz="1400" b="1" i="1" dirty="0" err="1">
                  <a:solidFill>
                    <a:srgbClr val="000066"/>
                  </a:solidFill>
                </a:rPr>
                <a:t>Vector</a:t>
              </a:r>
              <a:r>
                <a:rPr lang="fr-CH" sz="1400" b="1" i="1" dirty="0">
                  <a:solidFill>
                    <a:srgbClr val="000066"/>
                  </a:solidFill>
                </a:rPr>
                <a:t> Machine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71289D6-ABC3-4865-A3FD-6DD9890C798C}"/>
                    </a:ext>
                  </a:extLst>
                </p:cNvPr>
                <p:cNvSpPr txBox="1"/>
                <p:nvPr/>
              </p:nvSpPr>
              <p:spPr>
                <a:xfrm>
                  <a:off x="5856872" y="2383987"/>
                  <a:ext cx="2289465" cy="3386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𝑆𝑉𝑀</m:t>
                          </m:r>
                        </m:sup>
                      </m:sSubSup>
                      <m:r>
                        <a:rPr lang="fr-CH" sz="140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∈{−1, 1}</m:t>
                      </m:r>
                    </m:oMath>
                  </a14:m>
                  <a:r>
                    <a:rPr lang="fr-CH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71289D6-ABC3-4865-A3FD-6DD9890C7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872" y="2383987"/>
                  <a:ext cx="2289465" cy="3386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C5755E9-165A-4F61-BC4E-D6E6CA4D5C69}"/>
                    </a:ext>
                  </a:extLst>
                </p:cNvPr>
                <p:cNvSpPr txBox="1"/>
                <p:nvPr/>
              </p:nvSpPr>
              <p:spPr>
                <a:xfrm>
                  <a:off x="5815449" y="2825122"/>
                  <a:ext cx="2873928" cy="3386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H" sz="1400" dirty="0">
                      <a:solidFill>
                        <a:srgbClr val="000066"/>
                      </a:solidFill>
                      <a:ea typeface="Cambria Math" panose="02040503050406030204" pitchFamily="18" charset="0"/>
                    </a:rPr>
                    <a:t>Score(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𝑆𝑉𝑀</m:t>
                          </m:r>
                        </m:sup>
                      </m:sSubSup>
                    </m:oMath>
                  </a14:m>
                  <a:r>
                    <a:rPr lang="fr-CH" sz="1400" dirty="0">
                      <a:solidFill>
                        <a:srgbClr val="000066"/>
                      </a:solidFill>
                    </a:rPr>
                    <a:t> = </a:t>
                  </a:r>
                  <a:r>
                    <a:rPr lang="fr-CH" sz="1400" dirty="0" err="1">
                      <a:solidFill>
                        <a:srgbClr val="000066"/>
                      </a:solidFill>
                    </a:rPr>
                    <a:t>prediction</a:t>
                  </a:r>
                  <a:r>
                    <a:rPr lang="fr-CH" sz="1400" dirty="0">
                      <a:solidFill>
                        <a:srgbClr val="000066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C5755E9-165A-4F61-BC4E-D6E6CA4D5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449" y="2825122"/>
                  <a:ext cx="2873928" cy="338619"/>
                </a:xfrm>
                <a:prstGeom prst="rect">
                  <a:avLst/>
                </a:prstGeom>
                <a:blipFill>
                  <a:blip r:embed="rId5"/>
                  <a:stretch>
                    <a:fillRect l="-881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DDA899B1-EC01-4845-9065-AB5348E2F259}"/>
                </a:ext>
              </a:extLst>
            </p:cNvPr>
            <p:cNvSpPr/>
            <p:nvPr/>
          </p:nvSpPr>
          <p:spPr>
            <a:xfrm>
              <a:off x="5624298" y="2195173"/>
              <a:ext cx="216817" cy="1272618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F24C40-730B-4941-8941-25F063805757}"/>
                    </a:ext>
                  </a:extLst>
                </p:cNvPr>
                <p:cNvSpPr txBox="1"/>
                <p:nvPr/>
              </p:nvSpPr>
              <p:spPr>
                <a:xfrm>
                  <a:off x="8544228" y="2206061"/>
                  <a:ext cx="1549997" cy="3386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CH" sz="1400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𝑆𝑉𝑀</m:t>
                          </m:r>
                        </m:sup>
                      </m:sSubSup>
                      <m:r>
                        <a:rPr lang="fr-CH" sz="140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40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CH" sz="140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sz="140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CH" sz="140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≥ </m:t>
                      </m:r>
                      <m:r>
                        <a:rPr lang="fr-CH" sz="140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fr-CH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4F24C40-730B-4941-8941-25F063805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4228" y="2206061"/>
                  <a:ext cx="1549997" cy="338619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6A88C56-7D4D-4CAF-9A3C-459DE62A0C27}"/>
                    </a:ext>
                  </a:extLst>
                </p:cNvPr>
                <p:cNvSpPr txBox="1"/>
                <p:nvPr/>
              </p:nvSpPr>
              <p:spPr>
                <a:xfrm>
                  <a:off x="8559254" y="2677303"/>
                  <a:ext cx="15499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CH" sz="140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fr-CH" sz="1400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a14:m>
                  <a:r>
                    <a:rPr lang="fr-CH" sz="1400" dirty="0">
                      <a:solidFill>
                        <a:srgbClr val="000066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6A88C56-7D4D-4CAF-9A3C-459DE62A0C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254" y="2677303"/>
                  <a:ext cx="1549997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37E205B-2785-4090-87C6-CEC1C47B6B33}"/>
                    </a:ext>
                  </a:extLst>
                </p:cNvPr>
                <p:cNvSpPr txBox="1"/>
                <p:nvPr/>
              </p:nvSpPr>
              <p:spPr>
                <a:xfrm>
                  <a:off x="8567204" y="3102337"/>
                  <a:ext cx="15499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  <m:r>
                          <a:rPr lang="fr-CH" sz="14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[0, 1]</m:t>
                        </m:r>
                      </m:oMath>
                    </m:oMathPara>
                  </a14:m>
                  <a:endParaRPr lang="fr-CH" sz="1400" dirty="0">
                    <a:solidFill>
                      <a:srgbClr val="000066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37E205B-2785-4090-87C6-CEC1C47B6B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7204" y="3102337"/>
                  <a:ext cx="1549997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11C2E4B-6377-4F0D-94C6-16388FCF6F00}"/>
                    </a:ext>
                  </a:extLst>
                </p:cNvPr>
                <p:cNvSpPr txBox="1"/>
                <p:nvPr/>
              </p:nvSpPr>
              <p:spPr>
                <a:xfrm>
                  <a:off x="2226227" y="1936687"/>
                  <a:ext cx="914400" cy="19893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eqArr>
                          <m:eqArrPr>
                            <m:ctrlPr>
                              <a:rPr lang="en-US" sz="1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e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𝐾𝑢𝑟𝑡</m:t>
                                </m:r>
                              </m:e>
                              <m:e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𝑆𝑘𝑒𝑤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CH" sz="1400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400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fr-CH" sz="1400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f>
                                      <m:fPr>
                                        <m:ctrlPr>
                                          <a:rPr lang="fr-CH" sz="1400" i="1">
                                            <a:solidFill>
                                              <a:srgbClr val="00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CH" sz="1400" i="1">
                                            <a:solidFill>
                                              <a:srgbClr val="00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fr-CH" sz="1400" i="1">
                                            <a:solidFill>
                                              <a:srgbClr val="00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CH" sz="1400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sz="1400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f>
                                      <m:fPr>
                                        <m:ctrlPr>
                                          <a:rPr lang="fr-CH" sz="1400" i="1">
                                            <a:solidFill>
                                              <a:srgbClr val="00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CH" sz="1400" i="1">
                                            <a:solidFill>
                                              <a:srgbClr val="00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fr-CH" sz="1400" i="1">
                                            <a:solidFill>
                                              <a:srgbClr val="00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a:rPr lang="fr-CH" sz="1400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ctrlPr>
                                          <a:rPr lang="fr-CH" sz="1400" i="1">
                                            <a:solidFill>
                                              <a:srgbClr val="00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CH" sz="1400" i="1">
                                            <a:solidFill>
                                              <a:srgbClr val="00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fr-CH" sz="1400" i="1">
                                            <a:solidFill>
                                              <a:srgbClr val="00006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sub>
                                </m:sSub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sSub>
                              <m:sSubPr>
                                <m:ctrlP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f>
                                  <m:fPr>
                                    <m:ctrlPr>
                                      <a:rPr lang="fr-CH" sz="1400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CH" sz="1400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fr-CH" sz="1400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fr-CH" sz="1400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</m:e>
                          <m:e>
                            <m:r>
                              <a:rPr lang="fr-CH" sz="1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𝐴𝑠𝑠𝑒𝑡</m:t>
                            </m:r>
                            <m:r>
                              <a:rPr lang="fr-CH" sz="1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CH" sz="1400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</m:eqArr>
                      </m:oMath>
                    </m:oMathPara>
                  </a14:m>
                  <a:endParaRPr lang="fr-CH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11C2E4B-6377-4F0D-94C6-16388FCF6F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6227" y="1936687"/>
                  <a:ext cx="914400" cy="1989391"/>
                </a:xfrm>
                <a:prstGeom prst="rect">
                  <a:avLst/>
                </a:prstGeom>
                <a:blipFill>
                  <a:blip r:embed="rId9"/>
                  <a:stretch>
                    <a:fillRect t="-1911" r="-15068" b="-31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2124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-1128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108189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SVM - Performance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569854"/>
            <a:ext cx="12192000" cy="5861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17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1166B26-E197-D649-B157-2774D4CEE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800" y="617680"/>
            <a:ext cx="7227197" cy="45532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B61543-7420-0344-9840-109677A09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5157994"/>
            <a:ext cx="9144000" cy="12391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8578E9-E1CE-7D45-BCF2-E10832A91455}"/>
              </a:ext>
            </a:extLst>
          </p:cNvPr>
          <p:cNvSpPr/>
          <p:nvPr/>
        </p:nvSpPr>
        <p:spPr>
          <a:xfrm>
            <a:off x="7393435" y="5153865"/>
            <a:ext cx="788942" cy="1239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B05EC4-0DC9-C24E-84CE-36146719E33D}"/>
              </a:ext>
            </a:extLst>
          </p:cNvPr>
          <p:cNvSpPr/>
          <p:nvPr/>
        </p:nvSpPr>
        <p:spPr>
          <a:xfrm>
            <a:off x="8909209" y="5153865"/>
            <a:ext cx="1184857" cy="1229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56D1AC-F140-4443-A2E6-067A7A061FBF}"/>
              </a:ext>
            </a:extLst>
          </p:cNvPr>
          <p:cNvSpPr/>
          <p:nvPr/>
        </p:nvSpPr>
        <p:spPr>
          <a:xfrm>
            <a:off x="6096003" y="5151887"/>
            <a:ext cx="1300631" cy="1239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8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-53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SVM – Sensitivity Analysis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6928"/>
            <a:ext cx="12192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18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CB476D6-4FF3-7748-BD17-84E8F0BFD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146" y="1658952"/>
            <a:ext cx="5220824" cy="3924963"/>
          </a:xfrm>
          <a:prstGeom prst="rect">
            <a:avLst/>
          </a:prstGeom>
        </p:spPr>
      </p:pic>
      <p:pic>
        <p:nvPicPr>
          <p:cNvPr id="3" name="Image 2" descr="Une image contenant texte, instrument d’écriture, crayon, stationnaire&#10;&#10;Description générée automatiquement">
            <a:extLst>
              <a:ext uri="{FF2B5EF4-FFF2-40B4-BE49-F238E27FC236}">
                <a16:creationId xmlns:a16="http://schemas.microsoft.com/office/drawing/2014/main" id="{EB18B250-8843-A841-B117-C43D41A99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21" y="1498762"/>
            <a:ext cx="7138806" cy="4085153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AC9CED99-C50F-654E-AC66-FC157FE2E748}"/>
              </a:ext>
            </a:extLst>
          </p:cNvPr>
          <p:cNvSpPr/>
          <p:nvPr/>
        </p:nvSpPr>
        <p:spPr>
          <a:xfrm>
            <a:off x="2472132" y="1965808"/>
            <a:ext cx="450177" cy="4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 descr="Vue basse des gratte-ciels modernes se dressant sur un fond de ciel dramatique">
            <a:extLst>
              <a:ext uri="{FF2B5EF4-FFF2-40B4-BE49-F238E27FC236}">
                <a16:creationId xmlns:a16="http://schemas.microsoft.com/office/drawing/2014/main" id="{2C21A817-B383-2D45-9497-8B0B107225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r="24405"/>
          <a:stretch/>
        </p:blipFill>
        <p:spPr>
          <a:xfrm>
            <a:off x="7848599" y="-4589"/>
            <a:ext cx="43434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-4589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SVM – Conclusion 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19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D9641A6B-7307-6C45-B53C-5BA50A3A1D74}"/>
              </a:ext>
            </a:extLst>
          </p:cNvPr>
          <p:cNvSpPr txBox="1"/>
          <p:nvPr/>
        </p:nvSpPr>
        <p:spPr>
          <a:xfrm>
            <a:off x="1888481" y="1269486"/>
            <a:ext cx="838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Parallélogramme 13">
            <a:extLst>
              <a:ext uri="{FF2B5EF4-FFF2-40B4-BE49-F238E27FC236}">
                <a16:creationId xmlns:a16="http://schemas.microsoft.com/office/drawing/2014/main" id="{49311ACF-823D-D04F-8BF9-97B991C2FC23}"/>
              </a:ext>
            </a:extLst>
          </p:cNvPr>
          <p:cNvSpPr/>
          <p:nvPr/>
        </p:nvSpPr>
        <p:spPr>
          <a:xfrm>
            <a:off x="-929127" y="655653"/>
            <a:ext cx="9737506" cy="5807769"/>
          </a:xfrm>
          <a:prstGeom prst="parallelogram">
            <a:avLst>
              <a:gd name="adj" fmla="val 15546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BA796D-BBD4-5E48-8092-A0FD5749B330}"/>
              </a:ext>
            </a:extLst>
          </p:cNvPr>
          <p:cNvSpPr txBox="1"/>
          <p:nvPr/>
        </p:nvSpPr>
        <p:spPr>
          <a:xfrm>
            <a:off x="899878" y="1222566"/>
            <a:ext cx="8334844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Best Performance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Positive sensitivity to correlation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MDD Strongly Reduced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Benefits of “Buzz word”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66"/>
                </a:solidFill>
              </a:rPr>
              <a:t>Growing research on the subject</a:t>
            </a:r>
          </a:p>
          <a:p>
            <a:pPr>
              <a:lnSpc>
                <a:spcPct val="200000"/>
              </a:lnSpc>
            </a:pPr>
            <a:endParaRPr lang="en-US" sz="2400" dirty="0">
              <a:solidFill>
                <a:srgbClr val="000066"/>
              </a:solidFill>
            </a:endParaRPr>
          </a:p>
          <a:p>
            <a:pPr>
              <a:lnSpc>
                <a:spcPct val="200000"/>
              </a:lnSpc>
            </a:pPr>
            <a:endParaRPr lang="en-US" sz="240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9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1462"/>
            <a:ext cx="10668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8" name="Parallélogramme 17">
            <a:extLst>
              <a:ext uri="{FF2B5EF4-FFF2-40B4-BE49-F238E27FC236}">
                <a16:creationId xmlns:a16="http://schemas.microsoft.com/office/drawing/2014/main" id="{72596694-B198-4AE1-9680-2138463588CA}"/>
              </a:ext>
            </a:extLst>
          </p:cNvPr>
          <p:cNvSpPr>
            <a:spLocks noChangeAspect="1"/>
          </p:cNvSpPr>
          <p:nvPr/>
        </p:nvSpPr>
        <p:spPr>
          <a:xfrm>
            <a:off x="7491134" y="672706"/>
            <a:ext cx="4331009" cy="5756301"/>
          </a:xfrm>
          <a:prstGeom prst="parallelogram">
            <a:avLst>
              <a:gd name="adj" fmla="val 20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3" name="Parallélogramme 2">
            <a:extLst>
              <a:ext uri="{FF2B5EF4-FFF2-40B4-BE49-F238E27FC236}">
                <a16:creationId xmlns:a16="http://schemas.microsoft.com/office/drawing/2014/main" id="{4AE52DC7-E1EA-491D-8A84-2ECC6576B5F3}"/>
              </a:ext>
            </a:extLst>
          </p:cNvPr>
          <p:cNvSpPr>
            <a:spLocks noChangeAspect="1"/>
          </p:cNvSpPr>
          <p:nvPr/>
        </p:nvSpPr>
        <p:spPr>
          <a:xfrm>
            <a:off x="7491135" y="671205"/>
            <a:ext cx="4331009" cy="5787366"/>
          </a:xfrm>
          <a:prstGeom prst="parallelogram">
            <a:avLst>
              <a:gd name="adj" fmla="val 20496"/>
            </a:avLst>
          </a:prstGeom>
          <a:blipFill dpi="0" rotWithShape="1">
            <a:blip r:embed="rId4">
              <a:alphaModFix amt="80000"/>
            </a:blip>
            <a:srcRect/>
            <a:tile tx="-3219450" ty="-1022350" sx="37000" sy="3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10" name="Image 9" descr="Données et graphiques flous sur les marchés boursiers financiers">
            <a:extLst>
              <a:ext uri="{FF2B5EF4-FFF2-40B4-BE49-F238E27FC236}">
                <a16:creationId xmlns:a16="http://schemas.microsoft.com/office/drawing/2014/main" id="{EBC23B4D-3D31-F547-8F84-8BA50CC316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218"/>
          <a:stretch/>
        </p:blipFill>
        <p:spPr>
          <a:xfrm>
            <a:off x="7491131" y="312529"/>
            <a:ext cx="4787953" cy="6203156"/>
          </a:xfrm>
          <a:prstGeom prst="rect">
            <a:avLst/>
          </a:prstGeom>
        </p:spPr>
      </p:pic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40C86B57-9498-4E07-94A7-72320653D293}"/>
              </a:ext>
            </a:extLst>
          </p:cNvPr>
          <p:cNvSpPr/>
          <p:nvPr/>
        </p:nvSpPr>
        <p:spPr>
          <a:xfrm>
            <a:off x="-118753" y="0"/>
            <a:ext cx="12397839" cy="675858"/>
          </a:xfrm>
          <a:prstGeom prst="parallelogram">
            <a:avLst>
              <a:gd name="adj" fmla="val 16884"/>
            </a:avLst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6" name="Parallélogramme 15">
            <a:extLst>
              <a:ext uri="{FF2B5EF4-FFF2-40B4-BE49-F238E27FC236}">
                <a16:creationId xmlns:a16="http://schemas.microsoft.com/office/drawing/2014/main" id="{F21F08C3-004D-48C9-82B0-A2563E3E35D0}"/>
              </a:ext>
            </a:extLst>
          </p:cNvPr>
          <p:cNvSpPr/>
          <p:nvPr/>
        </p:nvSpPr>
        <p:spPr>
          <a:xfrm>
            <a:off x="-118754" y="6430666"/>
            <a:ext cx="12397839" cy="586585"/>
          </a:xfrm>
          <a:prstGeom prst="parallelogram">
            <a:avLst>
              <a:gd name="adj" fmla="val 16884"/>
            </a:avLst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11" name="Parallélogramme 10">
            <a:extLst>
              <a:ext uri="{FF2B5EF4-FFF2-40B4-BE49-F238E27FC236}">
                <a16:creationId xmlns:a16="http://schemas.microsoft.com/office/drawing/2014/main" id="{E8A1D8A6-76E6-4E70-B587-78737243E48C}"/>
              </a:ext>
            </a:extLst>
          </p:cNvPr>
          <p:cNvSpPr/>
          <p:nvPr/>
        </p:nvSpPr>
        <p:spPr>
          <a:xfrm>
            <a:off x="-941835" y="676807"/>
            <a:ext cx="9348716" cy="5755570"/>
          </a:xfrm>
          <a:prstGeom prst="parallelogram">
            <a:avLst>
              <a:gd name="adj" fmla="val 15546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1D0827F-A1D6-4FD7-B1F2-E9C718FBE448}"/>
              </a:ext>
            </a:extLst>
          </p:cNvPr>
          <p:cNvSpPr txBox="1"/>
          <p:nvPr/>
        </p:nvSpPr>
        <p:spPr>
          <a:xfrm>
            <a:off x="2017884" y="854297"/>
            <a:ext cx="6098832" cy="514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&amp; Investment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Universe</a:t>
            </a: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Methodology</a:t>
            </a: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Sensitivity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Limits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Recommendation</a:t>
            </a: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8" y="45545"/>
            <a:ext cx="280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Agenda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D80021-3173-4D80-9176-44B9DDFA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fr-CH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2</a:t>
            </a:fld>
            <a:endParaRPr lang="fr-CH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E115698-274C-0A46-9889-2DDFAEFFE4D1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FDAD9CC-6016-244C-B803-E9F56F72B0E5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6D55F56-0179-724D-BF27-9FAAE722C352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592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0668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Image 27" descr="Grand bâtiment de bureaux">
            <a:extLst>
              <a:ext uri="{FF2B5EF4-FFF2-40B4-BE49-F238E27FC236}">
                <a16:creationId xmlns:a16="http://schemas.microsoft.com/office/drawing/2014/main" id="{22FE2A33-25A4-A841-AE4C-9D445950B5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r="23339"/>
          <a:stretch/>
        </p:blipFill>
        <p:spPr>
          <a:xfrm>
            <a:off x="7759700" y="376393"/>
            <a:ext cx="4432300" cy="60543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-608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arallélogramme 29">
            <a:extLst>
              <a:ext uri="{FF2B5EF4-FFF2-40B4-BE49-F238E27FC236}">
                <a16:creationId xmlns:a16="http://schemas.microsoft.com/office/drawing/2014/main" id="{696433EB-2A6C-2C44-9F1A-6ECEF679F2B6}"/>
              </a:ext>
            </a:extLst>
          </p:cNvPr>
          <p:cNvSpPr/>
          <p:nvPr/>
        </p:nvSpPr>
        <p:spPr>
          <a:xfrm>
            <a:off x="-941835" y="676668"/>
            <a:ext cx="9628635" cy="5768448"/>
          </a:xfrm>
          <a:prstGeom prst="parallelogram">
            <a:avLst>
              <a:gd name="adj" fmla="val 15546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4" y="45542"/>
            <a:ext cx="7553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Limits and Improvements</a:t>
            </a:r>
          </a:p>
          <a:p>
            <a:r>
              <a:rPr lang="en-GB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</a:t>
            </a:r>
            <a:endParaRPr lang="en-GB" sz="32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20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5C7685-E8FB-6F49-AA50-60F3548FB706}"/>
              </a:ext>
            </a:extLst>
          </p:cNvPr>
          <p:cNvSpPr txBox="1"/>
          <p:nvPr/>
        </p:nvSpPr>
        <p:spPr>
          <a:xfrm>
            <a:off x="1273864" y="779971"/>
            <a:ext cx="4327303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>
                <a:solidFill>
                  <a:srgbClr val="000066"/>
                </a:solidFill>
              </a:rPr>
              <a:t>Limits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66"/>
                </a:solidFill>
              </a:rPr>
              <a:t>Operational </a:t>
            </a:r>
            <a:r>
              <a:rPr lang="de-DE" dirty="0" err="1">
                <a:solidFill>
                  <a:srgbClr val="000066"/>
                </a:solidFill>
              </a:rPr>
              <a:t>implementation</a:t>
            </a:r>
            <a:r>
              <a:rPr lang="de-DE" dirty="0">
                <a:solidFill>
                  <a:srgbClr val="000066"/>
                </a:solidFill>
              </a:rPr>
              <a:t>                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66"/>
                </a:solidFill>
              </a:rPr>
              <a:t>Hard </a:t>
            </a:r>
            <a:r>
              <a:rPr lang="de-DE" dirty="0" err="1">
                <a:solidFill>
                  <a:srgbClr val="000066"/>
                </a:solidFill>
              </a:rPr>
              <a:t>to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analyze</a:t>
            </a:r>
            <a:r>
              <a:rPr lang="de-DE" dirty="0">
                <a:solidFill>
                  <a:srgbClr val="000066"/>
                </a:solidFill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66"/>
                </a:solidFill>
              </a:rPr>
              <a:t>Sensitiveness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of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the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models</a:t>
            </a:r>
            <a:endParaRPr lang="de-DE" dirty="0">
              <a:solidFill>
                <a:srgbClr val="0000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06869-09D9-004B-9881-1A33620CD5E0}"/>
              </a:ext>
            </a:extLst>
          </p:cNvPr>
          <p:cNvSpPr txBox="1"/>
          <p:nvPr/>
        </p:nvSpPr>
        <p:spPr>
          <a:xfrm>
            <a:off x="1273863" y="3324156"/>
            <a:ext cx="4327303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 err="1">
                <a:solidFill>
                  <a:srgbClr val="000066"/>
                </a:solidFill>
              </a:rPr>
              <a:t>Improvements</a:t>
            </a:r>
            <a:r>
              <a:rPr lang="de-DE" b="1" dirty="0">
                <a:solidFill>
                  <a:srgbClr val="000066"/>
                </a:solidFill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66"/>
                </a:solidFill>
              </a:rPr>
              <a:t>Combinaison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of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the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models</a:t>
            </a:r>
            <a:endParaRPr lang="de-DE" dirty="0">
              <a:solidFill>
                <a:srgbClr val="000066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66"/>
                </a:solidFill>
              </a:rPr>
              <a:t>Dynamically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training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the</a:t>
            </a:r>
            <a:r>
              <a:rPr lang="de-DE" dirty="0">
                <a:solidFill>
                  <a:srgbClr val="000066"/>
                </a:solidFill>
              </a:rPr>
              <a:t> </a:t>
            </a:r>
            <a:r>
              <a:rPr lang="de-DE" dirty="0" err="1">
                <a:solidFill>
                  <a:srgbClr val="000066"/>
                </a:solidFill>
              </a:rPr>
              <a:t>models</a:t>
            </a:r>
            <a:endParaRPr lang="de-DE" dirty="0">
              <a:solidFill>
                <a:srgbClr val="000066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66"/>
                </a:solidFill>
              </a:rPr>
              <a:t>Improving Features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D7650AE-88B1-8943-A49A-D9F0065EF471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83B7A29-9F1B-9541-8ADB-699FE2012D4F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98D3E8F-241E-D64A-8B36-4483DCC5A3B0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7" name="Graphique 6" descr="Cercles avec flèches avec un remplissage uni">
            <a:extLst>
              <a:ext uri="{FF2B5EF4-FFF2-40B4-BE49-F238E27FC236}">
                <a16:creationId xmlns:a16="http://schemas.microsoft.com/office/drawing/2014/main" id="{B6739039-1E66-2549-BAB5-E0698222F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4118" y="1436206"/>
            <a:ext cx="555668" cy="555668"/>
          </a:xfrm>
          <a:prstGeom prst="rect">
            <a:avLst/>
          </a:prstGeom>
        </p:spPr>
      </p:pic>
      <p:pic>
        <p:nvPicPr>
          <p:cNvPr id="18" name="Graphique 17" descr="Graphique exponentiel avec un remplissage uni">
            <a:extLst>
              <a:ext uri="{FF2B5EF4-FFF2-40B4-BE49-F238E27FC236}">
                <a16:creationId xmlns:a16="http://schemas.microsoft.com/office/drawing/2014/main" id="{A0BD2722-E6E2-094C-B23E-E3D2DC2E0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2500" y="1437803"/>
            <a:ext cx="555668" cy="555668"/>
          </a:xfrm>
          <a:prstGeom prst="rect">
            <a:avLst/>
          </a:prstGeom>
        </p:spPr>
      </p:pic>
      <p:pic>
        <p:nvPicPr>
          <p:cNvPr id="20" name="Graphique 19" descr="Intelligence artificielle avec un remplissage uni">
            <a:extLst>
              <a:ext uri="{FF2B5EF4-FFF2-40B4-BE49-F238E27FC236}">
                <a16:creationId xmlns:a16="http://schemas.microsoft.com/office/drawing/2014/main" id="{0D863A5C-FE5A-AB41-AC7B-244F76FD2E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78331" y="3882387"/>
            <a:ext cx="555669" cy="555669"/>
          </a:xfrm>
          <a:prstGeom prst="rect">
            <a:avLst/>
          </a:prstGeom>
        </p:spPr>
      </p:pic>
      <p:pic>
        <p:nvPicPr>
          <p:cNvPr id="22" name="Graphique 21" descr="Graphique à barres avec tendance à la hausse avec un remplissage uni">
            <a:extLst>
              <a:ext uri="{FF2B5EF4-FFF2-40B4-BE49-F238E27FC236}">
                <a16:creationId xmlns:a16="http://schemas.microsoft.com/office/drawing/2014/main" id="{0AE0FCAE-5186-D74F-BE1B-D911547A4D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98617" y="5211195"/>
            <a:ext cx="555669" cy="555669"/>
          </a:xfrm>
          <a:prstGeom prst="rect">
            <a:avLst/>
          </a:prstGeom>
        </p:spPr>
      </p:pic>
      <p:pic>
        <p:nvPicPr>
          <p:cNvPr id="24" name="Graphique 23" descr="Graphique à barres avec tendance à la baisse avec un remplissage uni">
            <a:extLst>
              <a:ext uri="{FF2B5EF4-FFF2-40B4-BE49-F238E27FC236}">
                <a16:creationId xmlns:a16="http://schemas.microsoft.com/office/drawing/2014/main" id="{150E1BCC-EE1A-104C-9A48-F942EE1E3C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74496" y="5211193"/>
            <a:ext cx="555668" cy="555668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ADBD216-C869-1A41-87A7-D09026CB22CE}"/>
              </a:ext>
            </a:extLst>
          </p:cNvPr>
          <p:cNvSpPr txBox="1"/>
          <p:nvPr/>
        </p:nvSpPr>
        <p:spPr>
          <a:xfrm>
            <a:off x="12951854" y="70447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2" name="Graphique 31" descr="Chronomètre avec un remplissage uni">
            <a:extLst>
              <a:ext uri="{FF2B5EF4-FFF2-40B4-BE49-F238E27FC236}">
                <a16:creationId xmlns:a16="http://schemas.microsoft.com/office/drawing/2014/main" id="{2652C3B4-4544-AF4E-8D15-D1E4ACD993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82558" y="4545967"/>
            <a:ext cx="556811" cy="556811"/>
          </a:xfrm>
          <a:prstGeom prst="rect">
            <a:avLst/>
          </a:prstGeom>
        </p:spPr>
      </p:pic>
      <p:pic>
        <p:nvPicPr>
          <p:cNvPr id="9" name="Graphique 8" descr="Jumelles avec un remplissage uni">
            <a:extLst>
              <a:ext uri="{FF2B5EF4-FFF2-40B4-BE49-F238E27FC236}">
                <a16:creationId xmlns:a16="http://schemas.microsoft.com/office/drawing/2014/main" id="{485AAA05-D485-514E-B077-46B20C4842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27240" y="1999295"/>
            <a:ext cx="526516" cy="52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0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8" y="45545"/>
            <a:ext cx="280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References</a:t>
            </a:r>
            <a:endParaRPr lang="fr-CH" sz="32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5858"/>
            <a:ext cx="12192000" cy="57555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sz="1400" dirty="0" err="1">
                <a:solidFill>
                  <a:srgbClr val="000066"/>
                </a:solidFill>
              </a:rPr>
              <a:t>X.Wang</a:t>
            </a:r>
            <a:r>
              <a:rPr lang="fr-CH" sz="1400" dirty="0">
                <a:solidFill>
                  <a:srgbClr val="000066"/>
                </a:solidFill>
              </a:rPr>
              <a:t>, </a:t>
            </a:r>
            <a:r>
              <a:rPr lang="fr-CH" sz="1400" dirty="0" err="1">
                <a:solidFill>
                  <a:srgbClr val="000066"/>
                </a:solidFill>
              </a:rPr>
              <a:t>A.Smith</a:t>
            </a:r>
            <a:r>
              <a:rPr lang="fr-CH" sz="1400" dirty="0">
                <a:solidFill>
                  <a:srgbClr val="000066"/>
                </a:solidFill>
              </a:rPr>
              <a:t>, </a:t>
            </a:r>
            <a:r>
              <a:rPr lang="fr-CH" sz="1400" dirty="0" err="1">
                <a:solidFill>
                  <a:srgbClr val="000066"/>
                </a:solidFill>
              </a:rPr>
              <a:t>R.Hyndman</a:t>
            </a:r>
            <a:r>
              <a:rPr lang="fr-CH" sz="1400" dirty="0">
                <a:solidFill>
                  <a:srgbClr val="000066"/>
                </a:solidFill>
              </a:rPr>
              <a:t>. “Dimension </a:t>
            </a:r>
            <a:r>
              <a:rPr lang="fr-CH" sz="1400" dirty="0" err="1">
                <a:solidFill>
                  <a:srgbClr val="000066"/>
                </a:solidFill>
              </a:rPr>
              <a:t>Reduction</a:t>
            </a:r>
            <a:r>
              <a:rPr lang="fr-CH" sz="1400" dirty="0">
                <a:solidFill>
                  <a:srgbClr val="000066"/>
                </a:solidFill>
              </a:rPr>
              <a:t> for </a:t>
            </a:r>
            <a:r>
              <a:rPr lang="fr-CH" sz="1400" dirty="0" err="1">
                <a:solidFill>
                  <a:srgbClr val="000066"/>
                </a:solidFill>
              </a:rPr>
              <a:t>Clustering</a:t>
            </a:r>
            <a:r>
              <a:rPr lang="fr-CH" sz="1400" dirty="0">
                <a:solidFill>
                  <a:srgbClr val="000066"/>
                </a:solidFill>
              </a:rPr>
              <a:t> Time </a:t>
            </a:r>
            <a:r>
              <a:rPr lang="fr-CH" sz="1400" dirty="0" err="1">
                <a:solidFill>
                  <a:srgbClr val="000066"/>
                </a:solidFill>
              </a:rPr>
              <a:t>Series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Using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Globl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Characteristics</a:t>
            </a:r>
            <a:r>
              <a:rPr lang="fr-CH" sz="1400" dirty="0">
                <a:solidFill>
                  <a:srgbClr val="000066"/>
                </a:solidFill>
              </a:rPr>
              <a:t>”. In: Springer (2005).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 err="1">
                <a:solidFill>
                  <a:srgbClr val="000066"/>
                </a:solidFill>
              </a:rPr>
              <a:t>T.Alexandrov</a:t>
            </a:r>
            <a:r>
              <a:rPr lang="fr-CH" sz="1400" dirty="0">
                <a:solidFill>
                  <a:srgbClr val="000066"/>
                </a:solidFill>
              </a:rPr>
              <a:t>. “A Method of trend extraction </a:t>
            </a:r>
            <a:r>
              <a:rPr lang="fr-CH" sz="1400" dirty="0" err="1">
                <a:solidFill>
                  <a:srgbClr val="000066"/>
                </a:solidFill>
              </a:rPr>
              <a:t>using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singular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spectrum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analysis</a:t>
            </a:r>
            <a:r>
              <a:rPr lang="fr-CH" sz="1400" dirty="0">
                <a:solidFill>
                  <a:srgbClr val="000066"/>
                </a:solidFill>
              </a:rPr>
              <a:t>”. In: </a:t>
            </a:r>
            <a:r>
              <a:rPr lang="fr-CH" sz="1400" dirty="0" err="1">
                <a:solidFill>
                  <a:srgbClr val="000066"/>
                </a:solidFill>
              </a:rPr>
              <a:t>Statistical</a:t>
            </a:r>
            <a:r>
              <a:rPr lang="fr-CH" sz="1400" dirty="0">
                <a:solidFill>
                  <a:srgbClr val="000066"/>
                </a:solidFill>
              </a:rPr>
              <a:t> Journal 7.1 (2009), pp. 1–22.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 err="1">
                <a:solidFill>
                  <a:srgbClr val="000066"/>
                </a:solidFill>
              </a:rPr>
              <a:t>Bruder</a:t>
            </a:r>
            <a:r>
              <a:rPr lang="fr-CH" sz="1400" dirty="0">
                <a:solidFill>
                  <a:srgbClr val="000066"/>
                </a:solidFill>
              </a:rPr>
              <a:t>, Dao, Richard and </a:t>
            </a:r>
            <a:r>
              <a:rPr lang="fr-CH" sz="1400" dirty="0" err="1">
                <a:solidFill>
                  <a:srgbClr val="000066"/>
                </a:solidFill>
              </a:rPr>
              <a:t>Roncalli</a:t>
            </a:r>
            <a:r>
              <a:rPr lang="fr-CH" sz="1400" dirty="0">
                <a:solidFill>
                  <a:srgbClr val="000066"/>
                </a:solidFill>
              </a:rPr>
              <a:t>. “Trend </a:t>
            </a:r>
            <a:r>
              <a:rPr lang="fr-CH" sz="1400" dirty="0" err="1">
                <a:solidFill>
                  <a:srgbClr val="000066"/>
                </a:solidFill>
              </a:rPr>
              <a:t>Filtering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Methods</a:t>
            </a:r>
            <a:r>
              <a:rPr lang="fr-CH" sz="1400" dirty="0">
                <a:solidFill>
                  <a:srgbClr val="000066"/>
                </a:solidFill>
              </a:rPr>
              <a:t> for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Strategies</a:t>
            </a:r>
            <a:r>
              <a:rPr lang="fr-CH" sz="1400" dirty="0">
                <a:solidFill>
                  <a:srgbClr val="000066"/>
                </a:solidFill>
              </a:rPr>
              <a:t>: </a:t>
            </a:r>
            <a:r>
              <a:rPr lang="fr-CH" sz="1400" dirty="0" err="1">
                <a:solidFill>
                  <a:srgbClr val="000066"/>
                </a:solidFill>
              </a:rPr>
              <a:t>Lyxor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Asset</a:t>
            </a:r>
            <a:r>
              <a:rPr lang="fr-CH" sz="1400" dirty="0">
                <a:solidFill>
                  <a:srgbClr val="000066"/>
                </a:solidFill>
              </a:rPr>
              <a:t> Management”. In: (2011).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 err="1">
                <a:solidFill>
                  <a:srgbClr val="000066"/>
                </a:solidFill>
              </a:rPr>
              <a:t>Ooi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Moskowitz</a:t>
            </a:r>
            <a:r>
              <a:rPr lang="fr-CH" sz="1400" dirty="0">
                <a:solidFill>
                  <a:srgbClr val="000066"/>
                </a:solidFill>
              </a:rPr>
              <a:t> and Pedersen. “Time </a:t>
            </a:r>
            <a:r>
              <a:rPr lang="fr-CH" sz="1400" dirty="0" err="1">
                <a:solidFill>
                  <a:srgbClr val="000066"/>
                </a:solidFill>
              </a:rPr>
              <a:t>series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”. In: Journal of </a:t>
            </a:r>
            <a:r>
              <a:rPr lang="fr-CH" sz="1400" dirty="0" err="1">
                <a:solidFill>
                  <a:srgbClr val="000066"/>
                </a:solidFill>
              </a:rPr>
              <a:t>financial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Economics</a:t>
            </a:r>
            <a:r>
              <a:rPr lang="fr-CH" sz="1400" dirty="0">
                <a:solidFill>
                  <a:srgbClr val="000066"/>
                </a:solidFill>
              </a:rPr>
              <a:t> 104 (2012), pp. 228–250. </a:t>
            </a:r>
            <a:r>
              <a:rPr lang="fr-CH" sz="1400" dirty="0" err="1">
                <a:solidFill>
                  <a:srgbClr val="000066"/>
                </a:solidFill>
              </a:rPr>
              <a:t>doi</a:t>
            </a:r>
            <a:r>
              <a:rPr lang="fr-CH" sz="1400" dirty="0">
                <a:solidFill>
                  <a:srgbClr val="000066"/>
                </a:solidFill>
              </a:rPr>
              <a:t>: 10.1016/j.jfineco.2011.11.003. url: doi:10.1016/j.jfineco.2011.11.003.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>
                <a:solidFill>
                  <a:srgbClr val="000066"/>
                </a:solidFill>
              </a:rPr>
              <a:t>Baltas. “Trend-</a:t>
            </a:r>
            <a:r>
              <a:rPr lang="fr-CH" sz="1400" dirty="0" err="1">
                <a:solidFill>
                  <a:srgbClr val="000066"/>
                </a:solidFill>
              </a:rPr>
              <a:t>Following</a:t>
            </a:r>
            <a:r>
              <a:rPr lang="fr-CH" sz="1400" dirty="0">
                <a:solidFill>
                  <a:srgbClr val="000066"/>
                </a:solidFill>
              </a:rPr>
              <a:t>, </a:t>
            </a:r>
            <a:r>
              <a:rPr lang="fr-CH" sz="1400" dirty="0" err="1">
                <a:solidFill>
                  <a:srgbClr val="000066"/>
                </a:solidFill>
              </a:rPr>
              <a:t>Risk-Parity</a:t>
            </a:r>
            <a:r>
              <a:rPr lang="fr-CH" sz="1400" dirty="0">
                <a:solidFill>
                  <a:srgbClr val="000066"/>
                </a:solidFill>
              </a:rPr>
              <a:t> and the Influence of </a:t>
            </a:r>
            <a:r>
              <a:rPr lang="fr-CH" sz="1400" dirty="0" err="1">
                <a:solidFill>
                  <a:srgbClr val="000066"/>
                </a:solidFill>
              </a:rPr>
              <a:t>Correlations</a:t>
            </a:r>
            <a:r>
              <a:rPr lang="fr-CH" sz="1400" dirty="0">
                <a:solidFill>
                  <a:srgbClr val="000066"/>
                </a:solidFill>
              </a:rPr>
              <a:t>”. In: </a:t>
            </a:r>
            <a:r>
              <a:rPr lang="fr-CH" sz="1400" dirty="0" err="1">
                <a:solidFill>
                  <a:srgbClr val="000066"/>
                </a:solidFill>
              </a:rPr>
              <a:t>Risk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Based</a:t>
            </a:r>
            <a:r>
              <a:rPr lang="fr-CH" sz="1400" dirty="0">
                <a:solidFill>
                  <a:srgbClr val="000066"/>
                </a:solidFill>
              </a:rPr>
              <a:t> and Factor </a:t>
            </a:r>
            <a:r>
              <a:rPr lang="fr-CH" sz="1400" dirty="0" err="1">
                <a:solidFill>
                  <a:srgbClr val="000066"/>
                </a:solidFill>
              </a:rPr>
              <a:t>Investing</a:t>
            </a:r>
            <a:r>
              <a:rPr lang="fr-CH" sz="1400" dirty="0">
                <a:solidFill>
                  <a:srgbClr val="000066"/>
                </a:solidFill>
              </a:rPr>
              <a:t> (2015).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>
                <a:solidFill>
                  <a:srgbClr val="000066"/>
                </a:solidFill>
              </a:rPr>
              <a:t>Jamil </a:t>
            </a:r>
            <a:r>
              <a:rPr lang="fr-CH" sz="1400" dirty="0" err="1">
                <a:solidFill>
                  <a:srgbClr val="000066"/>
                </a:solidFill>
              </a:rPr>
              <a:t>Baz</a:t>
            </a:r>
            <a:r>
              <a:rPr lang="fr-CH" sz="1400" dirty="0">
                <a:solidFill>
                  <a:srgbClr val="000066"/>
                </a:solidFill>
              </a:rPr>
              <a:t>, Nick Granger, Campbell R. Harvey, Nicolas Le Roux and Sandy </a:t>
            </a:r>
            <a:r>
              <a:rPr lang="fr-CH" sz="1400" dirty="0" err="1">
                <a:solidFill>
                  <a:srgbClr val="000066"/>
                </a:solidFill>
              </a:rPr>
              <a:t>Rattray</a:t>
            </a:r>
            <a:r>
              <a:rPr lang="fr-CH" sz="1400" dirty="0">
                <a:solidFill>
                  <a:srgbClr val="000066"/>
                </a:solidFill>
              </a:rPr>
              <a:t>.  “</a:t>
            </a:r>
            <a:r>
              <a:rPr lang="fr-CH" sz="1400" dirty="0" err="1">
                <a:solidFill>
                  <a:srgbClr val="000066"/>
                </a:solidFill>
              </a:rPr>
              <a:t>Dissecting</a:t>
            </a:r>
            <a:r>
              <a:rPr lang="fr-CH" sz="1400" dirty="0">
                <a:solidFill>
                  <a:srgbClr val="000066"/>
                </a:solidFill>
              </a:rPr>
              <a:t> Investment </a:t>
            </a:r>
            <a:r>
              <a:rPr lang="fr-CH" sz="1400" dirty="0" err="1">
                <a:solidFill>
                  <a:srgbClr val="000066"/>
                </a:solidFill>
              </a:rPr>
              <a:t>Strategies</a:t>
            </a:r>
            <a:r>
              <a:rPr lang="fr-CH" sz="1400" dirty="0">
                <a:solidFill>
                  <a:srgbClr val="000066"/>
                </a:solidFill>
              </a:rPr>
              <a:t> in the Cross Section and Time </a:t>
            </a:r>
            <a:r>
              <a:rPr lang="fr-CH" sz="1400" dirty="0" err="1">
                <a:solidFill>
                  <a:srgbClr val="000066"/>
                </a:solidFill>
              </a:rPr>
              <a:t>Series</a:t>
            </a:r>
            <a:r>
              <a:rPr lang="fr-CH" sz="1400" dirty="0">
                <a:solidFill>
                  <a:srgbClr val="000066"/>
                </a:solidFill>
              </a:rPr>
              <a:t>.” In: (2015). </a:t>
            </a:r>
            <a:r>
              <a:rPr lang="fr-CH" sz="1400" dirty="0" err="1">
                <a:solidFill>
                  <a:srgbClr val="000066"/>
                </a:solidFill>
              </a:rPr>
              <a:t>doi</a:t>
            </a:r>
            <a:r>
              <a:rPr lang="fr-CH" sz="1400" dirty="0">
                <a:solidFill>
                  <a:srgbClr val="000066"/>
                </a:solidFill>
              </a:rPr>
              <a:t>: 10.2139/ssrn.2695101. (</a:t>
            </a:r>
            <a:r>
              <a:rPr lang="fr-CH" sz="1400" dirty="0" err="1">
                <a:solidFill>
                  <a:srgbClr val="000066"/>
                </a:solidFill>
              </a:rPr>
              <a:t>Visited</a:t>
            </a:r>
            <a:r>
              <a:rPr lang="fr-CH" sz="1400" dirty="0">
                <a:solidFill>
                  <a:srgbClr val="000066"/>
                </a:solidFill>
              </a:rPr>
              <a:t> on ).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 err="1">
                <a:solidFill>
                  <a:srgbClr val="000066"/>
                </a:solidFill>
              </a:rPr>
              <a:t>Xiong</a:t>
            </a:r>
            <a:r>
              <a:rPr lang="fr-CH" sz="1400" dirty="0">
                <a:solidFill>
                  <a:srgbClr val="000066"/>
                </a:solidFill>
              </a:rPr>
              <a:t> and </a:t>
            </a:r>
            <a:r>
              <a:rPr lang="fr-CH" sz="1400" dirty="0" err="1">
                <a:solidFill>
                  <a:srgbClr val="000066"/>
                </a:solidFill>
              </a:rPr>
              <a:t>Ibbotson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Momemtum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Acceleration</a:t>
            </a:r>
            <a:r>
              <a:rPr lang="fr-CH" sz="1400" dirty="0">
                <a:solidFill>
                  <a:srgbClr val="000066"/>
                </a:solidFill>
              </a:rPr>
              <a:t> and Reversal”. In: Journal of Investment Management 13.1 (2015), pp. 84–95.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>
                <a:solidFill>
                  <a:srgbClr val="000066"/>
                </a:solidFill>
              </a:rPr>
              <a:t>Daniel and </a:t>
            </a:r>
            <a:r>
              <a:rPr lang="fr-CH" sz="1400" dirty="0" err="1">
                <a:solidFill>
                  <a:srgbClr val="000066"/>
                </a:solidFill>
              </a:rPr>
              <a:t>Moskowitz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Crahses</a:t>
            </a:r>
            <a:r>
              <a:rPr lang="fr-CH" sz="1400" dirty="0">
                <a:solidFill>
                  <a:srgbClr val="000066"/>
                </a:solidFill>
              </a:rPr>
              <a:t>”. In: Journal of </a:t>
            </a:r>
            <a:r>
              <a:rPr lang="fr-CH" sz="1400" dirty="0" err="1">
                <a:solidFill>
                  <a:srgbClr val="000066"/>
                </a:solidFill>
              </a:rPr>
              <a:t>financial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Economics</a:t>
            </a:r>
            <a:r>
              <a:rPr lang="fr-CH" sz="1400" dirty="0">
                <a:solidFill>
                  <a:srgbClr val="000066"/>
                </a:solidFill>
              </a:rPr>
              <a:t> 122 (2016), pp. 221–247. </a:t>
            </a:r>
            <a:r>
              <a:rPr lang="fr-CH" sz="1400" dirty="0" err="1">
                <a:solidFill>
                  <a:srgbClr val="000066"/>
                </a:solidFill>
              </a:rPr>
              <a:t>doi</a:t>
            </a:r>
            <a:r>
              <a:rPr lang="fr-CH" sz="1400" dirty="0">
                <a:solidFill>
                  <a:srgbClr val="000066"/>
                </a:solidFill>
              </a:rPr>
              <a:t>: 10.1016/j.jfineco.2015.12.002.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 err="1">
                <a:solidFill>
                  <a:srgbClr val="000066"/>
                </a:solidFill>
              </a:rPr>
              <a:t>Levine</a:t>
            </a:r>
            <a:r>
              <a:rPr lang="fr-CH" sz="1400" dirty="0">
                <a:solidFill>
                  <a:srgbClr val="000066"/>
                </a:solidFill>
              </a:rPr>
              <a:t> and Pedersen. “</a:t>
            </a:r>
            <a:r>
              <a:rPr lang="fr-CH" sz="1400" dirty="0" err="1">
                <a:solidFill>
                  <a:srgbClr val="000066"/>
                </a:solidFill>
              </a:rPr>
              <a:t>Which</a:t>
            </a:r>
            <a:r>
              <a:rPr lang="fr-CH" sz="1400" dirty="0">
                <a:solidFill>
                  <a:srgbClr val="000066"/>
                </a:solidFill>
              </a:rPr>
              <a:t> Trend Is </a:t>
            </a:r>
            <a:r>
              <a:rPr lang="fr-CH" sz="1400" dirty="0" err="1">
                <a:solidFill>
                  <a:srgbClr val="000066"/>
                </a:solidFill>
              </a:rPr>
              <a:t>Your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Friend</a:t>
            </a:r>
            <a:r>
              <a:rPr lang="fr-CH" sz="1400" dirty="0">
                <a:solidFill>
                  <a:srgbClr val="000066"/>
                </a:solidFill>
              </a:rPr>
              <a:t>?” In: Financial </a:t>
            </a:r>
            <a:r>
              <a:rPr lang="fr-CH" sz="1400" dirty="0" err="1">
                <a:solidFill>
                  <a:srgbClr val="000066"/>
                </a:solidFill>
              </a:rPr>
              <a:t>Analyst</a:t>
            </a:r>
            <a:r>
              <a:rPr lang="fr-CH" sz="1400" dirty="0">
                <a:solidFill>
                  <a:srgbClr val="000066"/>
                </a:solidFill>
              </a:rPr>
              <a:t> Journal 72.3 (2016), pp. 51–66. </a:t>
            </a:r>
          </a:p>
        </p:txBody>
      </p:sp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7B08F105-E1F3-45B7-ACD2-9CEA7BB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fr-CH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21</a:t>
            </a:fld>
            <a:endParaRPr lang="fr-CH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E037551-22FC-9A4F-A816-8084999C9017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5795C5E-6C00-704E-AF98-075C357946C0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F3FC1C5-3BAB-1C49-ADA9-0E2ECEE9B825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3728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2133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21330" y="3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5" y="45545"/>
            <a:ext cx="3657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References</a:t>
            </a:r>
            <a:r>
              <a:rPr lang="fr-CH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</a:t>
            </a:r>
            <a:r>
              <a:rPr lang="fr-CH" sz="32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cont</a:t>
            </a:r>
            <a:r>
              <a:rPr lang="fr-CH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5858"/>
            <a:ext cx="12213330" cy="57555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 err="1">
                <a:solidFill>
                  <a:srgbClr val="000066"/>
                </a:solidFill>
              </a:rPr>
              <a:t>Yu</a:t>
            </a:r>
            <a:r>
              <a:rPr lang="fr-CH" sz="1400" dirty="0">
                <a:solidFill>
                  <a:srgbClr val="000066"/>
                </a:solidFill>
              </a:rPr>
              <a:t> and Webb. “CAN FUNDAMENTAL FACTORS ENHANCE THE PERFORMANCE OF TRADITIONAL MOMENTUM STRATEGIES?” In: Journal of Investment Management 14.4 (2016), pp. 28–43.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>
                <a:solidFill>
                  <a:srgbClr val="000066"/>
                </a:solidFill>
              </a:rPr>
              <a:t>Federico </a:t>
            </a:r>
            <a:r>
              <a:rPr lang="fr-CH" sz="1400" dirty="0" err="1">
                <a:solidFill>
                  <a:srgbClr val="000066"/>
                </a:solidFill>
              </a:rPr>
              <a:t>Nucera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Risk-Managed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: The </a:t>
            </a:r>
            <a:r>
              <a:rPr lang="fr-CH" sz="1400" dirty="0" err="1">
                <a:solidFill>
                  <a:srgbClr val="000066"/>
                </a:solidFill>
              </a:rPr>
              <a:t>effect</a:t>
            </a:r>
            <a:r>
              <a:rPr lang="fr-CH" sz="1400" dirty="0">
                <a:solidFill>
                  <a:srgbClr val="000066"/>
                </a:solidFill>
              </a:rPr>
              <a:t> of </a:t>
            </a:r>
            <a:r>
              <a:rPr lang="fr-CH" sz="1400" dirty="0" err="1">
                <a:solidFill>
                  <a:srgbClr val="000066"/>
                </a:solidFill>
              </a:rPr>
              <a:t>leverage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constraints</a:t>
            </a:r>
            <a:r>
              <a:rPr lang="fr-CH" sz="1400" dirty="0">
                <a:solidFill>
                  <a:srgbClr val="000066"/>
                </a:solidFill>
              </a:rPr>
              <a:t>”. In: (2017). url: https://</a:t>
            </a:r>
            <a:r>
              <a:rPr lang="fr-CH" sz="1400" dirty="0" err="1">
                <a:solidFill>
                  <a:srgbClr val="000066"/>
                </a:solidFill>
              </a:rPr>
              <a:t>ssrn.com</a:t>
            </a:r>
            <a:r>
              <a:rPr lang="fr-CH" sz="1400" dirty="0">
                <a:solidFill>
                  <a:srgbClr val="000066"/>
                </a:solidFill>
              </a:rPr>
              <a:t>/abstract=3008530.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>
                <a:solidFill>
                  <a:srgbClr val="000066"/>
                </a:solidFill>
              </a:rPr>
              <a:t>Baltas and </a:t>
            </a:r>
            <a:r>
              <a:rPr lang="fr-CH" sz="1400" dirty="0" err="1">
                <a:solidFill>
                  <a:srgbClr val="000066"/>
                </a:solidFill>
              </a:rPr>
              <a:t>Kosowski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Demystifying</a:t>
            </a:r>
            <a:r>
              <a:rPr lang="fr-CH" sz="1400" dirty="0">
                <a:solidFill>
                  <a:srgbClr val="000066"/>
                </a:solidFill>
              </a:rPr>
              <a:t> Time-</a:t>
            </a:r>
            <a:r>
              <a:rPr lang="fr-CH" sz="1400" dirty="0" err="1">
                <a:solidFill>
                  <a:srgbClr val="000066"/>
                </a:solidFill>
              </a:rPr>
              <a:t>series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Strategies</a:t>
            </a:r>
            <a:r>
              <a:rPr lang="fr-CH" sz="1400" dirty="0">
                <a:solidFill>
                  <a:srgbClr val="000066"/>
                </a:solidFill>
              </a:rPr>
              <a:t>: </a:t>
            </a:r>
            <a:r>
              <a:rPr lang="fr-CH" sz="1400" dirty="0" err="1">
                <a:solidFill>
                  <a:srgbClr val="000066"/>
                </a:solidFill>
              </a:rPr>
              <a:t>Volatility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Estimators</a:t>
            </a:r>
            <a:r>
              <a:rPr lang="fr-CH" sz="1400" dirty="0">
                <a:solidFill>
                  <a:srgbClr val="000066"/>
                </a:solidFill>
              </a:rPr>
              <a:t>, Trading </a:t>
            </a:r>
            <a:r>
              <a:rPr lang="fr-CH" sz="1400" dirty="0" err="1">
                <a:solidFill>
                  <a:srgbClr val="000066"/>
                </a:solidFill>
              </a:rPr>
              <a:t>Rules</a:t>
            </a:r>
            <a:r>
              <a:rPr lang="fr-CH" sz="1400" dirty="0">
                <a:solidFill>
                  <a:srgbClr val="000066"/>
                </a:solidFill>
              </a:rPr>
              <a:t> and </a:t>
            </a:r>
            <a:r>
              <a:rPr lang="fr-CH" sz="1400" dirty="0" err="1">
                <a:solidFill>
                  <a:srgbClr val="000066"/>
                </a:solidFill>
              </a:rPr>
              <a:t>Pairwise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Correlations</a:t>
            </a:r>
            <a:r>
              <a:rPr lang="fr-CH" sz="1400" dirty="0">
                <a:solidFill>
                  <a:srgbClr val="000066"/>
                </a:solidFill>
              </a:rPr>
              <a:t>”. In: SSRN </a:t>
            </a:r>
            <a:r>
              <a:rPr lang="fr-CH" sz="1400" dirty="0" err="1">
                <a:solidFill>
                  <a:srgbClr val="000066"/>
                </a:solidFill>
              </a:rPr>
              <a:t>Electronic</a:t>
            </a:r>
            <a:r>
              <a:rPr lang="fr-CH" sz="1400" dirty="0">
                <a:solidFill>
                  <a:srgbClr val="000066"/>
                </a:solidFill>
              </a:rPr>
              <a:t> Journal (2019). </a:t>
            </a:r>
            <a:r>
              <a:rPr lang="fr-CH" sz="1400" dirty="0" err="1">
                <a:solidFill>
                  <a:srgbClr val="000066"/>
                </a:solidFill>
              </a:rPr>
              <a:t>doi</a:t>
            </a:r>
            <a:r>
              <a:rPr lang="fr-CH" sz="1400" dirty="0">
                <a:solidFill>
                  <a:srgbClr val="000066"/>
                </a:solidFill>
              </a:rPr>
              <a:t>: 10.2139/ssrn.2140091. url: https://</a:t>
            </a:r>
            <a:r>
              <a:rPr lang="fr-CH" sz="1400" dirty="0" err="1">
                <a:solidFill>
                  <a:srgbClr val="000066"/>
                </a:solidFill>
              </a:rPr>
              <a:t>ssrn.com</a:t>
            </a:r>
            <a:r>
              <a:rPr lang="fr-CH" sz="1400" dirty="0">
                <a:solidFill>
                  <a:srgbClr val="000066"/>
                </a:solidFill>
              </a:rPr>
              <a:t>/abstract=2140091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>
                <a:solidFill>
                  <a:srgbClr val="000066"/>
                </a:solidFill>
              </a:rPr>
              <a:t>Michal </a:t>
            </a:r>
            <a:r>
              <a:rPr lang="fr-CH" sz="1400" dirty="0" err="1">
                <a:solidFill>
                  <a:srgbClr val="000066"/>
                </a:solidFill>
              </a:rPr>
              <a:t>Balcerak</a:t>
            </a:r>
            <a:r>
              <a:rPr lang="fr-CH" sz="1400" dirty="0">
                <a:solidFill>
                  <a:srgbClr val="000066"/>
                </a:solidFill>
              </a:rPr>
              <a:t> and Thomas </a:t>
            </a:r>
            <a:r>
              <a:rPr lang="fr-CH" sz="1400" dirty="0" err="1">
                <a:solidFill>
                  <a:srgbClr val="000066"/>
                </a:solidFill>
              </a:rPr>
              <a:t>Schmelzer</a:t>
            </a:r>
            <a:r>
              <a:rPr lang="fr-CH" sz="1400" dirty="0">
                <a:solidFill>
                  <a:srgbClr val="000066"/>
                </a:solidFill>
              </a:rPr>
              <a:t>. “</a:t>
            </a:r>
            <a:r>
              <a:rPr lang="fr-CH" sz="1400" dirty="0" err="1">
                <a:solidFill>
                  <a:srgbClr val="000066"/>
                </a:solidFill>
              </a:rPr>
              <a:t>Constructing</a:t>
            </a:r>
            <a:r>
              <a:rPr lang="fr-CH" sz="1400" dirty="0">
                <a:solidFill>
                  <a:srgbClr val="000066"/>
                </a:solidFill>
              </a:rPr>
              <a:t> trading </a:t>
            </a:r>
            <a:r>
              <a:rPr lang="fr-CH" sz="1400" dirty="0" err="1">
                <a:solidFill>
                  <a:srgbClr val="000066"/>
                </a:solidFill>
              </a:rPr>
              <a:t>strategy</a:t>
            </a:r>
            <a:r>
              <a:rPr lang="fr-CH" sz="1400" dirty="0">
                <a:solidFill>
                  <a:srgbClr val="000066"/>
                </a:solidFill>
              </a:rPr>
              <a:t> ensembles by </a:t>
            </a:r>
            <a:r>
              <a:rPr lang="fr-CH" sz="1400" dirty="0" err="1">
                <a:solidFill>
                  <a:srgbClr val="000066"/>
                </a:solidFill>
              </a:rPr>
              <a:t>classifying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market</a:t>
            </a:r>
            <a:r>
              <a:rPr lang="fr-CH" sz="1400" dirty="0">
                <a:solidFill>
                  <a:srgbClr val="000066"/>
                </a:solidFill>
              </a:rPr>
              <a:t> states”. In: (2020). </a:t>
            </a:r>
            <a:r>
              <a:rPr lang="fr-CH" sz="1400" dirty="0" err="1">
                <a:solidFill>
                  <a:srgbClr val="000066"/>
                </a:solidFill>
              </a:rPr>
              <a:t>arXiv</a:t>
            </a:r>
            <a:r>
              <a:rPr lang="fr-CH" sz="1400" dirty="0">
                <a:solidFill>
                  <a:srgbClr val="000066"/>
                </a:solidFill>
              </a:rPr>
              <a:t>: 2012.03078 [</a:t>
            </a:r>
            <a:r>
              <a:rPr lang="fr-CH" sz="1400" dirty="0" err="1">
                <a:solidFill>
                  <a:srgbClr val="000066"/>
                </a:solidFill>
              </a:rPr>
              <a:t>q-fin.TR</a:t>
            </a:r>
            <a:r>
              <a:rPr lang="fr-CH" sz="1400" dirty="0">
                <a:solidFill>
                  <a:srgbClr val="000066"/>
                </a:solidFill>
              </a:rPr>
              <a:t>]. </a:t>
            </a:r>
          </a:p>
          <a:p>
            <a:endParaRPr lang="fr-CH" sz="1400" dirty="0">
              <a:solidFill>
                <a:srgbClr val="000066"/>
              </a:solidFill>
            </a:endParaRPr>
          </a:p>
          <a:p>
            <a:r>
              <a:rPr lang="fr-CH" sz="1400" dirty="0">
                <a:solidFill>
                  <a:srgbClr val="000066"/>
                </a:solidFill>
              </a:rPr>
              <a:t>Antonacci. “Optimal </a:t>
            </a:r>
            <a:r>
              <a:rPr lang="fr-CH" sz="1400" dirty="0" err="1">
                <a:solidFill>
                  <a:srgbClr val="000066"/>
                </a:solidFill>
              </a:rPr>
              <a:t>Momentum</a:t>
            </a:r>
            <a:r>
              <a:rPr lang="fr-CH" sz="1400" dirty="0">
                <a:solidFill>
                  <a:srgbClr val="000066"/>
                </a:solidFill>
              </a:rPr>
              <a:t>: A Global Cross </a:t>
            </a:r>
            <a:r>
              <a:rPr lang="fr-CH" sz="1400" dirty="0" err="1">
                <a:solidFill>
                  <a:srgbClr val="000066"/>
                </a:solidFill>
              </a:rPr>
              <a:t>Asset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Approach</a:t>
            </a:r>
            <a:r>
              <a:rPr lang="fr-CH" sz="1400" dirty="0">
                <a:solidFill>
                  <a:srgbClr val="000066"/>
                </a:solidFill>
              </a:rPr>
              <a:t>”. In: (). url: https://</a:t>
            </a:r>
            <a:r>
              <a:rPr lang="fr-CH" sz="1400" dirty="0" err="1">
                <a:solidFill>
                  <a:srgbClr val="000066"/>
                </a:solidFill>
              </a:rPr>
              <a:t>ssrn.com</a:t>
            </a:r>
            <a:r>
              <a:rPr lang="fr-CH" sz="1400" dirty="0">
                <a:solidFill>
                  <a:srgbClr val="000066"/>
                </a:solidFill>
              </a:rPr>
              <a:t>/abstract=1833722.</a:t>
            </a:r>
          </a:p>
          <a:p>
            <a:br>
              <a:rPr lang="fr-CH" sz="1400" dirty="0">
                <a:solidFill>
                  <a:srgbClr val="000066"/>
                </a:solidFill>
              </a:rPr>
            </a:br>
            <a:r>
              <a:rPr lang="fr-CH" sz="1400" dirty="0">
                <a:solidFill>
                  <a:srgbClr val="000066"/>
                </a:solidFill>
              </a:rPr>
              <a:t>B. Hurst, </a:t>
            </a:r>
            <a:r>
              <a:rPr lang="fr-CH" sz="1400" dirty="0" err="1">
                <a:solidFill>
                  <a:srgbClr val="000066"/>
                </a:solidFill>
              </a:rPr>
              <a:t>Y.Ooi</a:t>
            </a:r>
            <a:r>
              <a:rPr lang="fr-CH" sz="1400" dirty="0">
                <a:solidFill>
                  <a:srgbClr val="000066"/>
                </a:solidFill>
              </a:rPr>
              <a:t>, </a:t>
            </a:r>
            <a:r>
              <a:rPr lang="fr-CH" sz="1400" dirty="0" err="1">
                <a:solidFill>
                  <a:srgbClr val="000066"/>
                </a:solidFill>
              </a:rPr>
              <a:t>L.Pedersen</a:t>
            </a:r>
            <a:r>
              <a:rPr lang="fr-CH" sz="1400" dirty="0">
                <a:solidFill>
                  <a:srgbClr val="000066"/>
                </a:solidFill>
              </a:rPr>
              <a:t>. “A Century of Evidence on Trend-</a:t>
            </a:r>
            <a:r>
              <a:rPr lang="fr-CH" sz="1400" dirty="0" err="1">
                <a:solidFill>
                  <a:srgbClr val="000066"/>
                </a:solidFill>
              </a:rPr>
              <a:t>Following</a:t>
            </a:r>
            <a:r>
              <a:rPr lang="fr-CH" sz="1400" dirty="0">
                <a:solidFill>
                  <a:srgbClr val="000066"/>
                </a:solidFill>
              </a:rPr>
              <a:t> </a:t>
            </a:r>
            <a:r>
              <a:rPr lang="fr-CH" sz="1400" dirty="0" err="1">
                <a:solidFill>
                  <a:srgbClr val="000066"/>
                </a:solidFill>
              </a:rPr>
              <a:t>Inesting</a:t>
            </a:r>
            <a:r>
              <a:rPr lang="fr-CH" sz="1400" dirty="0">
                <a:solidFill>
                  <a:srgbClr val="000066"/>
                </a:solidFill>
              </a:rPr>
              <a:t>”. In: (). url: https://</a:t>
            </a:r>
            <a:r>
              <a:rPr lang="fr-CH" sz="1400" dirty="0" err="1">
                <a:solidFill>
                  <a:srgbClr val="000066"/>
                </a:solidFill>
              </a:rPr>
              <a:t>ssrn.com</a:t>
            </a:r>
            <a:r>
              <a:rPr lang="fr-CH" sz="1400" dirty="0">
                <a:solidFill>
                  <a:srgbClr val="000066"/>
                </a:solidFill>
              </a:rPr>
              <a:t>/abstract=2993026. </a:t>
            </a:r>
          </a:p>
          <a:p>
            <a:endParaRPr lang="fr-CH" sz="1400" dirty="0">
              <a:solidFill>
                <a:srgbClr val="000066"/>
              </a:solidFill>
            </a:endParaRPr>
          </a:p>
        </p:txBody>
      </p:sp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7B08F105-E1F3-45B7-ACD2-9CEA7BBA0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fr-CH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22</a:t>
            </a:fld>
            <a:endParaRPr lang="fr-CH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3943530-C3BF-E94D-855B-D3F17C8ACAC2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46D2E35-4BD1-7145-95D3-2C5313AD59C9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743468C-16DB-BA42-8BF6-FEED76AB293C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49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2626AD-1F0F-42A3-A3D3-9748970FF028}"/>
              </a:ext>
            </a:extLst>
          </p:cNvPr>
          <p:cNvSpPr/>
          <p:nvPr/>
        </p:nvSpPr>
        <p:spPr>
          <a:xfrm>
            <a:off x="0" y="3"/>
            <a:ext cx="12192000" cy="6857999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l="-10010" t="-17393" r="-738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4A743-DFC3-403F-BA4A-99A9E0886AF9}"/>
              </a:ext>
            </a:extLst>
          </p:cNvPr>
          <p:cNvSpPr/>
          <p:nvPr/>
        </p:nvSpPr>
        <p:spPr>
          <a:xfrm>
            <a:off x="0" y="3220281"/>
            <a:ext cx="12192000" cy="1533159"/>
          </a:xfrm>
          <a:prstGeom prst="rect">
            <a:avLst/>
          </a:prstGeom>
          <a:solidFill>
            <a:srgbClr val="000066">
              <a:alpha val="90000"/>
            </a:srgbClr>
          </a:solidFill>
          <a:ln w="12700">
            <a:noFill/>
          </a:ln>
          <a:effectLst>
            <a:outerShdw blurRad="215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6000" dirty="0" err="1">
                <a:latin typeface="HelveticaNeueLT Std Lt" panose="020B0403020202020204" pitchFamily="34" charset="0"/>
              </a:rPr>
              <a:t>Thank</a:t>
            </a:r>
            <a:r>
              <a:rPr lang="fr-CH" sz="6000" dirty="0">
                <a:latin typeface="HelveticaNeueLT Std Lt" panose="020B0403020202020204" pitchFamily="34" charset="0"/>
              </a:rPr>
              <a:t> </a:t>
            </a:r>
            <a:r>
              <a:rPr lang="fr-CH" sz="6000" dirty="0" err="1">
                <a:latin typeface="HelveticaNeueLT Std Lt" panose="020B0403020202020204" pitchFamily="34" charset="0"/>
              </a:rPr>
              <a:t>you</a:t>
            </a:r>
            <a:endParaRPr lang="fr-CH" sz="6000" dirty="0">
              <a:latin typeface="HelveticaNeueLT Std Lt" panose="020B0403020202020204" pitchFamily="34" charset="0"/>
            </a:endParaRPr>
          </a:p>
          <a:p>
            <a:pPr algn="ctr"/>
            <a:r>
              <a:rPr lang="fr-CH" sz="2000" dirty="0">
                <a:latin typeface="HelveticaNeueLT Std Lt" panose="020B0403020202020204" pitchFamily="34" charset="0"/>
              </a:rPr>
              <a:t>Questions ?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F444D45-1287-4579-9CFE-ABFD88C0B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11" y="5117456"/>
            <a:ext cx="1533158" cy="153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5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0668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mage 9" descr="Vue basse des gratte-ciels financiers modernes dans le ciel">
            <a:extLst>
              <a:ext uri="{FF2B5EF4-FFF2-40B4-BE49-F238E27FC236}">
                <a16:creationId xmlns:a16="http://schemas.microsoft.com/office/drawing/2014/main" id="{F41254FE-D392-F440-93DC-71C920576B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9" r="20579"/>
          <a:stretch/>
        </p:blipFill>
        <p:spPr>
          <a:xfrm>
            <a:off x="7530204" y="426575"/>
            <a:ext cx="4661796" cy="6090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D80021-3173-4D80-9176-44B9DDFA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3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6" name="Parallélogramme 15">
            <a:extLst>
              <a:ext uri="{FF2B5EF4-FFF2-40B4-BE49-F238E27FC236}">
                <a16:creationId xmlns:a16="http://schemas.microsoft.com/office/drawing/2014/main" id="{9A264B6A-33EA-074F-8349-233265942E50}"/>
              </a:ext>
            </a:extLst>
          </p:cNvPr>
          <p:cNvSpPr/>
          <p:nvPr/>
        </p:nvSpPr>
        <p:spPr>
          <a:xfrm>
            <a:off x="-893252" y="683010"/>
            <a:ext cx="9377628" cy="5748415"/>
          </a:xfrm>
          <a:prstGeom prst="parallelogram">
            <a:avLst>
              <a:gd name="adj" fmla="val 15546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5" y="45545"/>
            <a:ext cx="5650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Introduction </a:t>
            </a:r>
            <a:r>
              <a:rPr lang="en-GB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t>– Context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C2C95-23A2-B441-8B47-B426DD97E022}"/>
              </a:ext>
            </a:extLst>
          </p:cNvPr>
          <p:cNvSpPr txBox="1"/>
          <p:nvPr/>
        </p:nvSpPr>
        <p:spPr>
          <a:xfrm>
            <a:off x="484316" y="712538"/>
            <a:ext cx="787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Trend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</a:t>
            </a:r>
            <a:endParaRPr lang="de-DE" sz="3600" b="1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DA217-7427-A74C-8CD8-30B0901D6C78}"/>
              </a:ext>
            </a:extLst>
          </p:cNvPr>
          <p:cNvSpPr txBox="1"/>
          <p:nvPr/>
        </p:nvSpPr>
        <p:spPr>
          <a:xfrm>
            <a:off x="1150329" y="1566952"/>
            <a:ext cx="654347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Mandate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Cross-Assets Portfolio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cost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Momentum reversals &amp; High correlations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Trend in the Market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</a:t>
            </a:r>
          </a:p>
          <a:p>
            <a:endParaRPr lang="en-US" sz="16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A2E91AB-A372-EB44-9845-09AD44048154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0C87726-37A0-FF4C-95B0-7080BCE6D3A9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87C32FB-AD05-F944-99F7-064D62914ACD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53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117810"/>
            <a:ext cx="10664444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Image 36" descr="Vue aérienne des gratte-ciel">
            <a:extLst>
              <a:ext uri="{FF2B5EF4-FFF2-40B4-BE49-F238E27FC236}">
                <a16:creationId xmlns:a16="http://schemas.microsoft.com/office/drawing/2014/main" id="{F1231B8F-71E5-B34C-ABC2-03E96B83CA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r="-333"/>
          <a:stretch/>
        </p:blipFill>
        <p:spPr>
          <a:xfrm>
            <a:off x="7572117" y="2979"/>
            <a:ext cx="4790096" cy="6852047"/>
          </a:xfrm>
          <a:prstGeom prst="rect">
            <a:avLst/>
          </a:prstGeom>
        </p:spPr>
      </p:pic>
      <p:sp>
        <p:nvSpPr>
          <p:cNvPr id="14" name="Parallélogramme 13">
            <a:extLst>
              <a:ext uri="{FF2B5EF4-FFF2-40B4-BE49-F238E27FC236}">
                <a16:creationId xmlns:a16="http://schemas.microsoft.com/office/drawing/2014/main" id="{BB7FD15D-1157-4D98-8B01-6E355C4C5D79}"/>
              </a:ext>
            </a:extLst>
          </p:cNvPr>
          <p:cNvSpPr/>
          <p:nvPr/>
        </p:nvSpPr>
        <p:spPr>
          <a:xfrm>
            <a:off x="-118753" y="0"/>
            <a:ext cx="12480966" cy="675858"/>
          </a:xfrm>
          <a:prstGeom prst="parallelogram">
            <a:avLst>
              <a:gd name="adj" fmla="val 16884"/>
            </a:avLst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8" y="45545"/>
            <a:ext cx="593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Data &amp; Investment Universe </a:t>
            </a:r>
          </a:p>
        </p:txBody>
      </p:sp>
      <p:sp>
        <p:nvSpPr>
          <p:cNvPr id="15" name="Parallélogramme 14">
            <a:extLst>
              <a:ext uri="{FF2B5EF4-FFF2-40B4-BE49-F238E27FC236}">
                <a16:creationId xmlns:a16="http://schemas.microsoft.com/office/drawing/2014/main" id="{52943DC4-4731-458F-B3F7-944968E37C5A}"/>
              </a:ext>
            </a:extLst>
          </p:cNvPr>
          <p:cNvSpPr/>
          <p:nvPr/>
        </p:nvSpPr>
        <p:spPr>
          <a:xfrm>
            <a:off x="-237506" y="6430324"/>
            <a:ext cx="12706597" cy="545489"/>
          </a:xfrm>
          <a:prstGeom prst="parallelogram">
            <a:avLst>
              <a:gd name="adj" fmla="val 16884"/>
            </a:avLst>
          </a:prstGeom>
          <a:solidFill>
            <a:srgbClr val="000066">
              <a:alpha val="90000"/>
            </a:srgb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10" name="Espace réservé du numéro de diapositive 6">
            <a:extLst>
              <a:ext uri="{FF2B5EF4-FFF2-40B4-BE49-F238E27FC236}">
                <a16:creationId xmlns:a16="http://schemas.microsoft.com/office/drawing/2014/main" id="{ABDC363D-117E-4EE0-8129-1B79E419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4</a:t>
            </a:fld>
            <a:endParaRPr lang="en-GB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6" name="Parallélogramme 15">
            <a:extLst>
              <a:ext uri="{FF2B5EF4-FFF2-40B4-BE49-F238E27FC236}">
                <a16:creationId xmlns:a16="http://schemas.microsoft.com/office/drawing/2014/main" id="{FD1C7DBA-6818-4EF0-B466-DF7D633FACB7}"/>
              </a:ext>
            </a:extLst>
          </p:cNvPr>
          <p:cNvSpPr/>
          <p:nvPr/>
        </p:nvSpPr>
        <p:spPr>
          <a:xfrm>
            <a:off x="-1093794" y="678758"/>
            <a:ext cx="9759705" cy="5751563"/>
          </a:xfrm>
          <a:prstGeom prst="parallelogram">
            <a:avLst>
              <a:gd name="adj" fmla="val 15546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ABDD8D9-CF92-4D0C-A824-A03FE6638606}"/>
              </a:ext>
            </a:extLst>
          </p:cNvPr>
          <p:cNvSpPr txBox="1"/>
          <p:nvPr/>
        </p:nvSpPr>
        <p:spPr>
          <a:xfrm>
            <a:off x="1059880" y="827182"/>
            <a:ext cx="667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  01.1998 – 08.2020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C651A79-68F8-FC41-9D99-F6FD8F0113C3}"/>
              </a:ext>
            </a:extLst>
          </p:cNvPr>
          <p:cNvGrpSpPr/>
          <p:nvPr/>
        </p:nvGrpSpPr>
        <p:grpSpPr>
          <a:xfrm>
            <a:off x="999826" y="1611434"/>
            <a:ext cx="7836360" cy="4649863"/>
            <a:chOff x="176177" y="1452711"/>
            <a:chExt cx="7836360" cy="46498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903458-10DA-0745-AB52-683EC8F7BA43}"/>
                </a:ext>
              </a:extLst>
            </p:cNvPr>
            <p:cNvSpPr txBox="1"/>
            <p:nvPr/>
          </p:nvSpPr>
          <p:spPr>
            <a:xfrm>
              <a:off x="176177" y="1452711"/>
              <a:ext cx="7836360" cy="4649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 - Thomson Reuters </a:t>
              </a:r>
              <a:r>
                <a:rPr lang="en-US" sz="2000" dirty="0" err="1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Datastream</a:t>
              </a:r>
              <a:endParaRPr lang="en-US" sz="20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Worldwide -                                                  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Assets Classes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Equity Indices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Commodities  -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FX pairs </a:t>
              </a:r>
            </a:p>
            <a:p>
              <a:pPr marL="800100" lvl="1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Sovereign Bonds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Investment Vehicle - Continuous Future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Investable - Daily data with monthly rebalancing</a:t>
              </a:r>
            </a:p>
            <a:p>
              <a:pPr>
                <a:lnSpc>
                  <a:spcPct val="150000"/>
                </a:lnSpc>
              </a:pPr>
              <a:endParaRPr lang="en-US" sz="20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2B23C30F-1CEE-5E40-80BA-E8E7CA51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574" y="1856113"/>
              <a:ext cx="504003" cy="71871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2EDCAC2A-8BEA-4141-AB8C-C37FB16E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2685" y="1993359"/>
              <a:ext cx="419081" cy="419081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5FE11500-2687-604A-8FB2-86E9BCC9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595" y="1836018"/>
              <a:ext cx="504003" cy="733762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F29B132-C98A-C14E-B6B0-38161B278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18" r="192" b="16342"/>
            <a:stretch/>
          </p:blipFill>
          <p:spPr>
            <a:xfrm>
              <a:off x="4551989" y="1993358"/>
              <a:ext cx="541841" cy="4190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61D013C8-626F-9940-BC01-4A45068FB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709" y="1993358"/>
              <a:ext cx="585705" cy="394808"/>
            </a:xfrm>
            <a:prstGeom prst="rect">
              <a:avLst/>
            </a:prstGeom>
          </p:spPr>
        </p:pic>
        <p:pic>
          <p:nvPicPr>
            <p:cNvPr id="29" name="Graphique 28" descr="Cultures contour">
              <a:extLst>
                <a:ext uri="{FF2B5EF4-FFF2-40B4-BE49-F238E27FC236}">
                  <a16:creationId xmlns:a16="http://schemas.microsoft.com/office/drawing/2014/main" id="{BB03F81F-32D5-2041-B4FF-DCF798B14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21372" y="3299044"/>
              <a:ext cx="587474" cy="587474"/>
            </a:xfrm>
            <a:prstGeom prst="rect">
              <a:avLst/>
            </a:prstGeom>
          </p:spPr>
        </p:pic>
        <p:pic>
          <p:nvPicPr>
            <p:cNvPr id="31" name="Graphique 30" descr="Baril de pétrole avec un remplissage uni">
              <a:extLst>
                <a:ext uri="{FF2B5EF4-FFF2-40B4-BE49-F238E27FC236}">
                  <a16:creationId xmlns:a16="http://schemas.microsoft.com/office/drawing/2014/main" id="{B3BD3AFF-7F02-0840-B857-318B93FD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53819" y="3337145"/>
              <a:ext cx="475032" cy="475032"/>
            </a:xfrm>
            <a:prstGeom prst="rect">
              <a:avLst/>
            </a:prstGeom>
          </p:spPr>
        </p:pic>
        <p:pic>
          <p:nvPicPr>
            <p:cNvPr id="33" name="Graphique 32" descr="Lingots d’or avec un remplissage uni">
              <a:extLst>
                <a:ext uri="{FF2B5EF4-FFF2-40B4-BE49-F238E27FC236}">
                  <a16:creationId xmlns:a16="http://schemas.microsoft.com/office/drawing/2014/main" id="{7FA0E2E5-225D-AB4C-9371-0C0E41BC2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35663" y="3256209"/>
              <a:ext cx="627744" cy="627744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8D2D1F3B-303F-5C40-B7AB-EB18E7B84B77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9363A369-6DAB-7043-91A0-FBA0A0A9A43E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4583A450-AC4E-4C47-9E0C-325A20007C3B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45" name="Graphique 44" descr="Ville avec un remplissage uni">
            <a:extLst>
              <a:ext uri="{FF2B5EF4-FFF2-40B4-BE49-F238E27FC236}">
                <a16:creationId xmlns:a16="http://schemas.microsoft.com/office/drawing/2014/main" id="{D9A6E18B-4209-5047-93AF-5E1A5B1138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47591" y="2962981"/>
            <a:ext cx="585705" cy="585705"/>
          </a:xfrm>
          <a:prstGeom prst="rect">
            <a:avLst/>
          </a:prstGeom>
        </p:spPr>
      </p:pic>
      <p:pic>
        <p:nvPicPr>
          <p:cNvPr id="3" name="Graphique 2" descr="Argent avec un remplissage uni">
            <a:extLst>
              <a:ext uri="{FF2B5EF4-FFF2-40B4-BE49-F238E27FC236}">
                <a16:creationId xmlns:a16="http://schemas.microsoft.com/office/drawing/2014/main" id="{ADB1607C-6086-4440-A470-9F5B3A4664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19719" y="3914433"/>
            <a:ext cx="587474" cy="587474"/>
          </a:xfrm>
          <a:prstGeom prst="rect">
            <a:avLst/>
          </a:prstGeom>
        </p:spPr>
      </p:pic>
      <p:pic>
        <p:nvPicPr>
          <p:cNvPr id="7" name="Graphique 6" descr="Hypothèque avec un remplissage uni">
            <a:extLst>
              <a:ext uri="{FF2B5EF4-FFF2-40B4-BE49-F238E27FC236}">
                <a16:creationId xmlns:a16="http://schemas.microsoft.com/office/drawing/2014/main" id="{597FD90C-7D8E-C144-BB21-8E35A9680E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22131" y="4334174"/>
            <a:ext cx="585705" cy="5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4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HelveticaNeueLT Std Lt" panose="020B0403020202020204" pitchFamily="34" charset="0"/>
              </a:rPr>
              <a:t>Methodology </a:t>
            </a:r>
            <a:endParaRPr lang="en-GB" sz="320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87293"/>
            <a:ext cx="12192000" cy="57712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5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63BE0E3A-BE2E-744A-8D2F-0A1C17B59A2D}"/>
              </a:ext>
            </a:extLst>
          </p:cNvPr>
          <p:cNvSpPr txBox="1"/>
          <p:nvPr/>
        </p:nvSpPr>
        <p:spPr>
          <a:xfrm>
            <a:off x="2052037" y="628026"/>
            <a:ext cx="7875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do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implemented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Trend </a:t>
            </a:r>
            <a:r>
              <a:rPr lang="de-DE" sz="3600" b="1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</a:t>
            </a:r>
            <a:r>
              <a:rPr lang="de-DE" sz="36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? 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CBEB03E-3312-CC47-AABA-0859F675858E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E489D14-C44C-EE45-B1D3-6F99F12F3267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84BB9E0-6EB5-5047-83B2-7A0F65DB8B7C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AC4CE785-E310-D447-B38B-7359EC10E2F2}"/>
              </a:ext>
            </a:extLst>
          </p:cNvPr>
          <p:cNvGrpSpPr/>
          <p:nvPr/>
        </p:nvGrpSpPr>
        <p:grpSpPr>
          <a:xfrm>
            <a:off x="1588780" y="2912534"/>
            <a:ext cx="8873263" cy="2830504"/>
            <a:chOff x="1588780" y="2912534"/>
            <a:chExt cx="8873263" cy="2830504"/>
          </a:xfrm>
        </p:grpSpPr>
        <p:sp>
          <p:nvSpPr>
            <p:cNvPr id="7" name="Accolade fermante 6">
              <a:extLst>
                <a:ext uri="{FF2B5EF4-FFF2-40B4-BE49-F238E27FC236}">
                  <a16:creationId xmlns:a16="http://schemas.microsoft.com/office/drawing/2014/main" id="{5650EB8D-421F-984C-900B-ACDA2EC83D15}"/>
                </a:ext>
              </a:extLst>
            </p:cNvPr>
            <p:cNvSpPr/>
            <p:nvPr/>
          </p:nvSpPr>
          <p:spPr>
            <a:xfrm rot="5400000">
              <a:off x="5654115" y="3152600"/>
              <a:ext cx="426570" cy="1346201"/>
            </a:xfrm>
            <a:prstGeom prst="rightBrace">
              <a:avLst>
                <a:gd name="adj1" fmla="val 17968"/>
                <a:gd name="adj2" fmla="val 50000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ccolade fermante 17">
              <a:extLst>
                <a:ext uri="{FF2B5EF4-FFF2-40B4-BE49-F238E27FC236}">
                  <a16:creationId xmlns:a16="http://schemas.microsoft.com/office/drawing/2014/main" id="{28FE884C-DEC0-F543-8D43-FD4B3D1FAB37}"/>
                </a:ext>
              </a:extLst>
            </p:cNvPr>
            <p:cNvSpPr/>
            <p:nvPr/>
          </p:nvSpPr>
          <p:spPr>
            <a:xfrm rot="5400000">
              <a:off x="7917630" y="2445085"/>
              <a:ext cx="426570" cy="2713731"/>
            </a:xfrm>
            <a:prstGeom prst="rightBrace">
              <a:avLst>
                <a:gd name="adj1" fmla="val 17968"/>
                <a:gd name="adj2" fmla="val 42464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ccolade fermante 18">
              <a:extLst>
                <a:ext uri="{FF2B5EF4-FFF2-40B4-BE49-F238E27FC236}">
                  <a16:creationId xmlns:a16="http://schemas.microsoft.com/office/drawing/2014/main" id="{C349A0A9-E143-3040-B9D2-E0194B7CA823}"/>
                </a:ext>
              </a:extLst>
            </p:cNvPr>
            <p:cNvSpPr/>
            <p:nvPr/>
          </p:nvSpPr>
          <p:spPr>
            <a:xfrm rot="5400000">
              <a:off x="3876115" y="3279598"/>
              <a:ext cx="426570" cy="1066800"/>
            </a:xfrm>
            <a:prstGeom prst="rightBrace">
              <a:avLst>
                <a:gd name="adj1" fmla="val 17968"/>
                <a:gd name="adj2" fmla="val 49955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C29A5D1-F089-704A-B7B3-F632D964513E}"/>
                </a:ext>
              </a:extLst>
            </p:cNvPr>
            <p:cNvSpPr txBox="1"/>
            <p:nvPr/>
          </p:nvSpPr>
          <p:spPr>
            <a:xfrm>
              <a:off x="3071811" y="4161289"/>
              <a:ext cx="1695452" cy="558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Scaling factor 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241B0B28-5CA1-A649-9199-28B039139435}"/>
                </a:ext>
              </a:extLst>
            </p:cNvPr>
            <p:cNvSpPr txBox="1"/>
            <p:nvPr/>
          </p:nvSpPr>
          <p:spPr>
            <a:xfrm>
              <a:off x="4767263" y="4265710"/>
              <a:ext cx="265747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66"/>
                  </a:solidFill>
                </a:rPr>
                <a:t>Momentum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66"/>
                  </a:solidFill>
                </a:rPr>
                <a:t>Moving Average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66"/>
                  </a:solidFill>
                </a:rPr>
                <a:t>EWMA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66"/>
                  </a:solidFill>
                </a:rPr>
                <a:t>SSA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66"/>
                  </a:solidFill>
                </a:rPr>
                <a:t>SVM 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DAE5D07-D263-0649-8FB3-C5D6D3F75936}"/>
                </a:ext>
              </a:extLst>
            </p:cNvPr>
            <p:cNvSpPr txBox="1"/>
            <p:nvPr/>
          </p:nvSpPr>
          <p:spPr>
            <a:xfrm>
              <a:off x="7270061" y="4217875"/>
              <a:ext cx="26574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66"/>
                  </a:solidFill>
                </a:rPr>
                <a:t>Equally Weighted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66"/>
                  </a:solidFill>
                </a:rPr>
                <a:t>Volatility Parity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66"/>
                  </a:solidFill>
                </a:rPr>
                <a:t>Risk Parity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ZoneTexte 1">
                  <a:extLst>
                    <a:ext uri="{FF2B5EF4-FFF2-40B4-BE49-F238E27FC236}">
                      <a16:creationId xmlns:a16="http://schemas.microsoft.com/office/drawing/2014/main" id="{D544E8B9-B3CB-8342-8157-1AE1F5087534}"/>
                    </a:ext>
                  </a:extLst>
                </p:cNvPr>
                <p:cNvSpPr txBox="1"/>
                <p:nvPr/>
              </p:nvSpPr>
              <p:spPr>
                <a:xfrm>
                  <a:off x="1588780" y="2912534"/>
                  <a:ext cx="8873263" cy="7858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𝑊𝑒𝑖𝑔h𝑡𝑖𝑛𝑔𝑆𝑐h𝑒𝑚𝑒</m:t>
                            </m:r>
                          </m:sup>
                        </m:sSubSup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𝑇𝑎𝑟𝑔𝑒𝑡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𝑃𝑜𝑟𝑡𝑓𝑜𝑙𝑖𝑜</m:t>
                                </m:r>
                              </m:sup>
                            </m:sSubSup>
                          </m:den>
                        </m:f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nary>
                          <m:naryPr>
                            <m:chr m:val="∑"/>
                            <m:ctrlP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  <m:e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𝑠𝑖𝑔𝑛𝑎𝑙</m:t>
                            </m:r>
                            <m:d>
                              <m:dPr>
                                <m:ctrlP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fr-CH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H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fr-CH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CH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fr-CH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CH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fr-CH" i="1">
                                        <a:solidFill>
                                          <a:srgbClr val="00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𝐺𝑟𝑜𝑠𝑠𝑊𝑒𝑖𝑔h</m:t>
                            </m:r>
                            <m:sSubSup>
                              <m:sSubSupPr>
                                <m:ctrlP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𝑊𝑒𝑖𝑔h𝑡𝑖𝑛𝑔𝑆𝑐h𝑒𝑚𝑒</m:t>
                                </m:r>
                              </m:sup>
                            </m:sSubSup>
                            <m:r>
                              <a:rPr lang="fr-CH" i="1">
                                <a:solidFill>
                                  <a:srgbClr val="00006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fr-CH" i="1">
                                    <a:solidFill>
                                      <a:srgbClr val="00006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dirty="0">
                    <a:solidFill>
                      <a:srgbClr val="000066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ZoneTexte 1">
                  <a:extLst>
                    <a:ext uri="{FF2B5EF4-FFF2-40B4-BE49-F238E27FC236}">
                      <a16:creationId xmlns:a16="http://schemas.microsoft.com/office/drawing/2014/main" id="{D544E8B9-B3CB-8342-8157-1AE1F5087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780" y="2912534"/>
                  <a:ext cx="8873263" cy="785856"/>
                </a:xfrm>
                <a:prstGeom prst="rect">
                  <a:avLst/>
                </a:prstGeom>
                <a:blipFill>
                  <a:blip r:embed="rId5"/>
                  <a:stretch>
                    <a:fillRect t="-109524" b="-1698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0526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238834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Image 20" descr="Diagramme de tendance à la hausse sur un écran">
            <a:extLst>
              <a:ext uri="{FF2B5EF4-FFF2-40B4-BE49-F238E27FC236}">
                <a16:creationId xmlns:a16="http://schemas.microsoft.com/office/drawing/2014/main" id="{AB6E0D00-8387-5F49-BF2B-905526F662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4" r="39281"/>
          <a:stretch/>
        </p:blipFill>
        <p:spPr>
          <a:xfrm>
            <a:off x="7879251" y="645566"/>
            <a:ext cx="4353246" cy="5783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Parallélogramme 18">
            <a:extLst>
              <a:ext uri="{FF2B5EF4-FFF2-40B4-BE49-F238E27FC236}">
                <a16:creationId xmlns:a16="http://schemas.microsoft.com/office/drawing/2014/main" id="{BC04C79E-E318-D645-B016-96CE9BC43554}"/>
              </a:ext>
            </a:extLst>
          </p:cNvPr>
          <p:cNvSpPr/>
          <p:nvPr/>
        </p:nvSpPr>
        <p:spPr>
          <a:xfrm>
            <a:off x="-929127" y="655653"/>
            <a:ext cx="9737506" cy="5807769"/>
          </a:xfrm>
          <a:prstGeom prst="parallelogram">
            <a:avLst>
              <a:gd name="adj" fmla="val 15546"/>
            </a:avLst>
          </a:prstGeom>
          <a:solidFill>
            <a:srgbClr val="FFFFFF">
              <a:alpha val="89804"/>
            </a:srgbClr>
          </a:solidFill>
          <a:ln>
            <a:noFill/>
          </a:ln>
          <a:effectLst>
            <a:outerShdw blurRad="50800" dist="76200" algn="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39067" y="836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Benchmarks – Framework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6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CC5058E-E322-4641-BE1F-1ABFF81D24EB}"/>
              </a:ext>
            </a:extLst>
          </p:cNvPr>
          <p:cNvSpPr txBox="1"/>
          <p:nvPr/>
        </p:nvSpPr>
        <p:spPr>
          <a:xfrm>
            <a:off x="1646964" y="1264322"/>
            <a:ext cx="838744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Momentum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252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90 &amp; 90JUMP</a:t>
            </a:r>
          </a:p>
          <a:p>
            <a:pPr lvl="1">
              <a:spcBef>
                <a:spcPts val="600"/>
              </a:spcBef>
            </a:pPr>
            <a:endParaRPr lang="fr-CH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Moving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Average</a:t>
            </a: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21days – 63 </a:t>
            </a:r>
            <a:r>
              <a:rPr lang="fr-CH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days</a:t>
            </a:r>
            <a:endParaRPr lang="fr-CH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spcBef>
                <a:spcPts val="600"/>
              </a:spcBef>
            </a:pPr>
            <a:endParaRPr lang="fr-CH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Volatility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fr-CH" sz="2400" dirty="0" err="1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</a:t>
            </a:r>
            <a:r>
              <a:rPr lang="fr-CH" sz="2400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- 10%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H" sz="2400" dirty="0">
              <a:solidFill>
                <a:srgbClr val="00006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BF658DA-A67F-F841-892E-15F85542F5E2}"/>
              </a:ext>
            </a:extLst>
          </p:cNvPr>
          <p:cNvSpPr txBox="1"/>
          <p:nvPr/>
        </p:nvSpPr>
        <p:spPr>
          <a:xfrm>
            <a:off x="1247520" y="811449"/>
            <a:ext cx="667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Momentum &amp; Moving average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171C3D-6A7C-A043-A445-A868B8506774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AE56435-EF0E-C541-8792-DB45F774D00B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D02C8C0-B063-AD44-B02B-6C92AEA05553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20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25400" y="0"/>
            <a:ext cx="12141200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582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39067" y="836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Benchmarks – Results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25399" y="676928"/>
            <a:ext cx="12141199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7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BF658DA-A67F-F841-892E-15F85542F5E2}"/>
              </a:ext>
            </a:extLst>
          </p:cNvPr>
          <p:cNvSpPr txBox="1"/>
          <p:nvPr/>
        </p:nvSpPr>
        <p:spPr>
          <a:xfrm>
            <a:off x="2739692" y="617315"/>
            <a:ext cx="667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Momentum &amp; Moving average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7171C3D-6A7C-A043-A445-A868B8506774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AE56435-EF0E-C541-8792-DB45F774D00B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7D02C8C0-B063-AD44-B02B-6C92AEA05553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A0361A05-D7C6-BA4F-9082-FB323660C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2" y="1131577"/>
            <a:ext cx="4564897" cy="341552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5725171-9E0C-0F4C-BA76-C9EFF8B55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04" y="1122797"/>
            <a:ext cx="4564896" cy="3415521"/>
          </a:xfrm>
          <a:prstGeom prst="rect">
            <a:avLst/>
          </a:prstGeom>
        </p:spPr>
      </p:pic>
      <p:pic>
        <p:nvPicPr>
          <p:cNvPr id="25" name="Image 24" descr="Une image contenant table&#10;&#10;Description générée automatiquement">
            <a:extLst>
              <a:ext uri="{FF2B5EF4-FFF2-40B4-BE49-F238E27FC236}">
                <a16:creationId xmlns:a16="http://schemas.microsoft.com/office/drawing/2014/main" id="{22C57CE4-F17F-C94A-81D3-29523EE40C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r="1869" b="5407"/>
          <a:stretch/>
        </p:blipFill>
        <p:spPr>
          <a:xfrm>
            <a:off x="1536700" y="4318825"/>
            <a:ext cx="9118600" cy="208623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B2C71F-FB7F-364C-BB97-F8C042313CE6}"/>
              </a:ext>
            </a:extLst>
          </p:cNvPr>
          <p:cNvSpPr/>
          <p:nvPr/>
        </p:nvSpPr>
        <p:spPr>
          <a:xfrm>
            <a:off x="1511300" y="4678879"/>
            <a:ext cx="9118600" cy="1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825377-8069-3B48-9E60-A3B0941E2A07}"/>
              </a:ext>
            </a:extLst>
          </p:cNvPr>
          <p:cNvSpPr/>
          <p:nvPr/>
        </p:nvSpPr>
        <p:spPr>
          <a:xfrm>
            <a:off x="1511300" y="6068293"/>
            <a:ext cx="9156700" cy="178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13798" y="0"/>
            <a:ext cx="12164404" cy="6858000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EWMA - Framework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0" y="673704"/>
            <a:ext cx="12192000" cy="57577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8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741935" y="6505061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D4630931-641B-CF4B-A624-6E7FCCFABB94}"/>
              </a:ext>
            </a:extLst>
          </p:cNvPr>
          <p:cNvSpPr txBox="1"/>
          <p:nvPr/>
        </p:nvSpPr>
        <p:spPr>
          <a:xfrm>
            <a:off x="2620323" y="746263"/>
            <a:ext cx="6676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00006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Signal and assumptions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9641A6B-7307-6C45-B53C-5BA50A3A1D74}"/>
                  </a:ext>
                </a:extLst>
              </p:cNvPr>
              <p:cNvSpPr txBox="1"/>
              <p:nvPr/>
            </p:nvSpPr>
            <p:spPr>
              <a:xfrm>
                <a:off x="1888481" y="1269486"/>
                <a:ext cx="8387443" cy="5847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Signal computation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Set forgetting factor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       </a:t>
                </a: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			</a:t>
                </a: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Continuous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𝑆</m:t>
                        </m:r>
                      </m:e>
                      <m:sub>
                        <m:r>
                          <a:rPr lang="fr-CH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𝐶𝑇𝐴</m:t>
                        </m:r>
                      </m:sub>
                    </m:sSub>
                    <m:r>
                      <a:rPr lang="fr-CH" i="1">
                        <a:solidFill>
                          <a:srgbClr val="00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 panose="02000503000000020004" pitchFamily="2" charset="0"/>
                      </a:rPr>
                      <m:t>∈[−1,1]</m:t>
                    </m:r>
                  </m:oMath>
                </a14:m>
                <a:endParaRPr lang="en-US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lvl="1"/>
                <a:endParaRPr lang="en-US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Main Assumptions – empirical </a:t>
                </a:r>
                <a:r>
                  <a:rPr lang="en-US" sz="2400" dirty="0" err="1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backtesting</a:t>
                </a:r>
                <a:r>
                  <a:rPr lang="en-US" sz="2400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Price length - 300 days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Forgetting factor - 11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Response Scale - 0.89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66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Trading rule - 70% - Overall quantity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H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H" sz="2400" dirty="0">
                  <a:solidFill>
                    <a:srgbClr val="000066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D9641A6B-7307-6C45-B53C-5BA50A3A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481" y="1269486"/>
                <a:ext cx="8387443" cy="5847755"/>
              </a:xfrm>
              <a:prstGeom prst="rect">
                <a:avLst/>
              </a:prstGeom>
              <a:blipFill>
                <a:blip r:embed="rId4"/>
                <a:stretch>
                  <a:fillRect l="-906" t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èche vers la droite 31">
            <a:extLst>
              <a:ext uri="{FF2B5EF4-FFF2-40B4-BE49-F238E27FC236}">
                <a16:creationId xmlns:a16="http://schemas.microsoft.com/office/drawing/2014/main" id="{94F5B69A-924A-7C40-8AA5-F8B1876ECA66}"/>
              </a:ext>
            </a:extLst>
          </p:cNvPr>
          <p:cNvSpPr/>
          <p:nvPr/>
        </p:nvSpPr>
        <p:spPr>
          <a:xfrm>
            <a:off x="4869927" y="2748175"/>
            <a:ext cx="585302" cy="251979"/>
          </a:xfrm>
          <a:prstGeom prst="rightArrow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èche vers la droite 32">
            <a:extLst>
              <a:ext uri="{FF2B5EF4-FFF2-40B4-BE49-F238E27FC236}">
                <a16:creationId xmlns:a16="http://schemas.microsoft.com/office/drawing/2014/main" id="{C08A60E8-CA48-DF47-A486-7D6D9CBB801B}"/>
              </a:ext>
            </a:extLst>
          </p:cNvPr>
          <p:cNvSpPr/>
          <p:nvPr/>
        </p:nvSpPr>
        <p:spPr>
          <a:xfrm>
            <a:off x="7832120" y="2735664"/>
            <a:ext cx="536680" cy="276999"/>
          </a:xfrm>
          <a:prstGeom prst="rightArrow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1EDAE6E-2B39-6A49-9F87-770D83B5D3AD}"/>
                  </a:ext>
                </a:extLst>
              </p:cNvPr>
              <p:cNvSpPr txBox="1"/>
              <p:nvPr/>
            </p:nvSpPr>
            <p:spPr>
              <a:xfrm>
                <a:off x="1774265" y="2199935"/>
                <a:ext cx="3609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𝐸𝑊𝑀𝐴</m:t>
                      </m:r>
                      <m:d>
                        <m:dPr>
                          <m:begChr m:val="["/>
                          <m:endChr m:val="]"/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𝐸𝑊𝑀𝐴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1EDAE6E-2B39-6A49-9F87-770D83B5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265" y="2199935"/>
                <a:ext cx="3609321" cy="276999"/>
              </a:xfrm>
              <a:prstGeom prst="rect">
                <a:avLst/>
              </a:prstGeom>
              <a:blipFill>
                <a:blip r:embed="rId5"/>
                <a:stretch>
                  <a:fillRect t="-4545" r="-70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307F091-0ACD-654F-B49A-6A73CD7057B5}"/>
                  </a:ext>
                </a:extLst>
              </p:cNvPr>
              <p:cNvSpPr txBox="1"/>
              <p:nvPr/>
            </p:nvSpPr>
            <p:spPr>
              <a:xfrm>
                <a:off x="1861982" y="2547338"/>
                <a:ext cx="1202637" cy="5573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|63]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B307F091-0ACD-654F-B49A-6A73CD705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82" y="2547338"/>
                <a:ext cx="1202637" cy="557397"/>
              </a:xfrm>
              <a:prstGeom prst="rect">
                <a:avLst/>
              </a:prstGeom>
              <a:blipFill>
                <a:blip r:embed="rId6"/>
                <a:stretch>
                  <a:fillRect l="-4167" r="-31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921D352-ED50-7944-8D2E-91BC59FC599A}"/>
                  </a:ext>
                </a:extLst>
              </p:cNvPr>
              <p:cNvSpPr txBox="1"/>
              <p:nvPr/>
            </p:nvSpPr>
            <p:spPr>
              <a:xfrm>
                <a:off x="1861982" y="3149522"/>
                <a:ext cx="1375377" cy="557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|252]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921D352-ED50-7944-8D2E-91BC59FC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982" y="3149522"/>
                <a:ext cx="1375377" cy="557332"/>
              </a:xfrm>
              <a:prstGeom prst="rect">
                <a:avLst/>
              </a:prstGeom>
              <a:blipFill>
                <a:blip r:embed="rId7"/>
                <a:stretch>
                  <a:fillRect l="-1835" t="-2273" r="-2752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C0F0F3D-EBA1-FE43-AEBB-FA0FE247751B}"/>
                  </a:ext>
                </a:extLst>
              </p:cNvPr>
              <p:cNvSpPr txBox="1"/>
              <p:nvPr/>
            </p:nvSpPr>
            <p:spPr>
              <a:xfrm>
                <a:off x="5581862" y="2305238"/>
                <a:ext cx="2089097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𝑥𝑒𝑥𝑝</m:t>
                                  </m:r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fr-CH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H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fr-CH" i="1"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CH" i="1"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fr-CH" i="1">
                                              <a:solidFill>
                                                <a:srgbClr val="00006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fr-CH" i="1">
                                          <a:solidFill>
                                            <a:srgbClr val="00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fr-CH" i="1">
                                      <a:solidFill>
                                        <a:srgbClr val="000066"/>
                                      </a:solidFill>
                                      <a:latin typeface="Cambria Math" panose="02040503050406030204" pitchFamily="18" charset="0"/>
                                    </a:rPr>
                                    <m:t>0.89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C0F0F3D-EBA1-FE43-AEBB-FA0FE247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862" y="2305238"/>
                <a:ext cx="2089097" cy="1248547"/>
              </a:xfrm>
              <a:prstGeom prst="rect">
                <a:avLst/>
              </a:prstGeom>
              <a:blipFill>
                <a:blip r:embed="rId8"/>
                <a:stretch>
                  <a:fillRect r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5ECD848-82F8-6149-9676-2C14871814E9}"/>
                  </a:ext>
                </a:extLst>
              </p:cNvPr>
              <p:cNvSpPr txBox="1"/>
              <p:nvPr/>
            </p:nvSpPr>
            <p:spPr>
              <a:xfrm>
                <a:off x="8496967" y="2458664"/>
                <a:ext cx="1691232" cy="77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𝐶𝑇𝐴</m:t>
                          </m:r>
                        </m:sub>
                      </m:sSub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r-CH" i="1">
                                  <a:solidFill>
                                    <a:srgbClr val="00006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5ECD848-82F8-6149-9676-2C1487181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967" y="2458664"/>
                <a:ext cx="1691232" cy="778739"/>
              </a:xfrm>
              <a:prstGeom prst="rect">
                <a:avLst/>
              </a:prstGeom>
              <a:blipFill>
                <a:blip r:embed="rId9"/>
                <a:stretch>
                  <a:fillRect l="-5224" t="-111290" b="-1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74B403B9-B81B-7D49-8ABF-A92A8733DF0C}"/>
                  </a:ext>
                </a:extLst>
              </p:cNvPr>
              <p:cNvSpPr txBox="1"/>
              <p:nvPr/>
            </p:nvSpPr>
            <p:spPr>
              <a:xfrm>
                <a:off x="5592153" y="1761902"/>
                <a:ext cx="12395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r-CH" i="1">
                              <a:solidFill>
                                <a:srgbClr val="00006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74B403B9-B81B-7D49-8ABF-A92A8733D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153" y="1761902"/>
                <a:ext cx="1239597" cy="276999"/>
              </a:xfrm>
              <a:prstGeom prst="rect">
                <a:avLst/>
              </a:prstGeom>
              <a:blipFill>
                <a:blip r:embed="rId10"/>
                <a:stretch>
                  <a:fillRect l="-2020" t="-8696" r="-505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472827F8-AD54-5540-AE6F-69E304F9D76B}"/>
                  </a:ext>
                </a:extLst>
              </p:cNvPr>
              <p:cNvSpPr txBox="1"/>
              <p:nvPr/>
            </p:nvSpPr>
            <p:spPr>
              <a:xfrm>
                <a:off x="6831750" y="1753467"/>
                <a:ext cx="1383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CH" i="1">
                          <a:solidFill>
                            <a:srgbClr val="000066"/>
                          </a:solidFill>
                          <a:latin typeface="Cambria Math" panose="02040503050406030204" pitchFamily="18" charset="0"/>
                        </a:rPr>
                        <m:t>=1,2,3</m:t>
                      </m:r>
                    </m:oMath>
                  </m:oMathPara>
                </a14:m>
                <a:endParaRPr lang="fr-CH" dirty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472827F8-AD54-5540-AE6F-69E304F9D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750" y="1753467"/>
                <a:ext cx="1383969" cy="276999"/>
              </a:xfrm>
              <a:prstGeom prst="rect">
                <a:avLst/>
              </a:prstGeom>
              <a:blipFill>
                <a:blip r:embed="rId11"/>
                <a:stretch>
                  <a:fillRect l="-6364" t="-9091" r="-272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56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34F9D1E-6771-4A83-A0E3-9A6D4E7F2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 r="-671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F81B-C5BA-442B-A6C9-60F87BC4E0C9}"/>
              </a:ext>
            </a:extLst>
          </p:cNvPr>
          <p:cNvSpPr/>
          <p:nvPr/>
        </p:nvSpPr>
        <p:spPr>
          <a:xfrm>
            <a:off x="0" y="1"/>
            <a:ext cx="12192000" cy="675858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4CC646-FC2E-4444-83C0-B6B50ED5DF96}"/>
              </a:ext>
            </a:extLst>
          </p:cNvPr>
          <p:cNvSpPr/>
          <p:nvPr/>
        </p:nvSpPr>
        <p:spPr>
          <a:xfrm>
            <a:off x="0" y="6431430"/>
            <a:ext cx="12192000" cy="426570"/>
          </a:xfrm>
          <a:prstGeom prst="rect">
            <a:avLst/>
          </a:prstGeom>
          <a:solidFill>
            <a:srgbClr val="00006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1056243-C06F-43D5-B57E-6734D48A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0" y="6479265"/>
            <a:ext cx="950754" cy="3309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1A1FA59-638E-4BF8-B762-BF11A13C86E4}"/>
              </a:ext>
            </a:extLst>
          </p:cNvPr>
          <p:cNvSpPr txBox="1"/>
          <p:nvPr/>
        </p:nvSpPr>
        <p:spPr>
          <a:xfrm>
            <a:off x="2264467" y="45545"/>
            <a:ext cx="6805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Results – EWMA - Performance </a:t>
            </a:r>
            <a:endParaRPr lang="en-GB" sz="2400" dirty="0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FE50EA-E121-44E5-B9D7-CCAD59928896}"/>
              </a:ext>
            </a:extLst>
          </p:cNvPr>
          <p:cNvSpPr/>
          <p:nvPr/>
        </p:nvSpPr>
        <p:spPr>
          <a:xfrm>
            <a:off x="-12879" y="668160"/>
            <a:ext cx="12192000" cy="57577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space réservé du numéro de diapositive 6">
            <a:extLst>
              <a:ext uri="{FF2B5EF4-FFF2-40B4-BE49-F238E27FC236}">
                <a16:creationId xmlns:a16="http://schemas.microsoft.com/office/drawing/2014/main" id="{0BC37566-92EE-48FE-9C0C-08A0EC25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67300" y="6458574"/>
            <a:ext cx="2057400" cy="365125"/>
          </a:xfrm>
        </p:spPr>
        <p:txBody>
          <a:bodyPr/>
          <a:lstStyle/>
          <a:p>
            <a:pPr algn="ctr"/>
            <a:fld id="{F6F41924-8242-4331-BD14-5EDC7803038B}" type="slidenum">
              <a:rPr lang="en-GB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NeueLT Std Lt" panose="020B0403020202020204" pitchFamily="34" charset="0"/>
              </a:rPr>
              <a:pPr algn="ctr"/>
              <a:t>9</a:t>
            </a:fld>
            <a:endParaRPr lang="en-GB">
              <a:solidFill>
                <a:schemeClr val="accent3">
                  <a:lumMod val="40000"/>
                  <a:lumOff val="60000"/>
                </a:schemeClr>
              </a:solidFill>
              <a:latin typeface="HelveticaNeueLT Std Lt" panose="020B0403020202020204" pitchFamily="3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036BB44-3177-204F-8A0E-3C215A7941B9}"/>
              </a:ext>
            </a:extLst>
          </p:cNvPr>
          <p:cNvGrpSpPr/>
          <p:nvPr/>
        </p:nvGrpSpPr>
        <p:grpSpPr>
          <a:xfrm>
            <a:off x="1682216" y="6202266"/>
            <a:ext cx="9867900" cy="276999"/>
            <a:chOff x="217935" y="6505058"/>
            <a:chExt cx="9867900" cy="27699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250136B-D484-D342-84D9-EFC4D1B91294}"/>
                </a:ext>
              </a:extLst>
            </p:cNvPr>
            <p:cNvSpPr txBox="1"/>
            <p:nvPr/>
          </p:nvSpPr>
          <p:spPr>
            <a:xfrm>
              <a:off x="2179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Maxime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Borel</a:t>
              </a:r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 &amp; Benjamin </a:t>
              </a:r>
              <a:r>
                <a:rPr lang="it-IT" sz="1200" dirty="0" err="1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Souane</a:t>
              </a:r>
              <a:endPara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62EC601-0674-B542-BAAF-F098E3E792D7}"/>
                </a:ext>
              </a:extLst>
            </p:cNvPr>
            <p:cNvSpPr txBox="1"/>
            <p:nvPr/>
          </p:nvSpPr>
          <p:spPr>
            <a:xfrm>
              <a:off x="5869435" y="6505058"/>
              <a:ext cx="421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chemeClr val="bg1"/>
                  </a:solidFill>
                  <a:latin typeface="HelveticaNeueLT Std Lt" panose="020B0403020202020204" pitchFamily="34" charset="0"/>
                </a:rPr>
                <a:t>QARM II – 17.12.2020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1166B26-E197-D649-B157-2774D4CEEF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464" y="683942"/>
            <a:ext cx="7720956" cy="4064210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72B61543-7420-0344-9840-109677A09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79" y="4782456"/>
            <a:ext cx="9144000" cy="15347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8578E9-E1CE-7D45-BCF2-E10832A91455}"/>
              </a:ext>
            </a:extLst>
          </p:cNvPr>
          <p:cNvSpPr/>
          <p:nvPr/>
        </p:nvSpPr>
        <p:spPr>
          <a:xfrm>
            <a:off x="7393435" y="4781388"/>
            <a:ext cx="724548" cy="1355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B05EC4-0DC9-C24E-84CE-36146719E33D}"/>
              </a:ext>
            </a:extLst>
          </p:cNvPr>
          <p:cNvSpPr/>
          <p:nvPr/>
        </p:nvSpPr>
        <p:spPr>
          <a:xfrm>
            <a:off x="8890718" y="4810271"/>
            <a:ext cx="1184857" cy="1355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2DB2C2-8B4C-C34C-BDFB-76C8C7FE9441}"/>
              </a:ext>
            </a:extLst>
          </p:cNvPr>
          <p:cNvSpPr/>
          <p:nvPr/>
        </p:nvSpPr>
        <p:spPr>
          <a:xfrm>
            <a:off x="6076459" y="4790444"/>
            <a:ext cx="1316976" cy="1355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B6A0291-C401-374C-A8B2-BD117BBEA8D8}"/>
              </a:ext>
            </a:extLst>
          </p:cNvPr>
          <p:cNvSpPr txBox="1"/>
          <p:nvPr/>
        </p:nvSpPr>
        <p:spPr>
          <a:xfrm>
            <a:off x="1741935" y="6505061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Maxime</a:t>
            </a:r>
            <a:r>
              <a: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Borel</a:t>
            </a:r>
            <a:r>
              <a:rPr lang="it-IT" sz="1200" dirty="0">
                <a:solidFill>
                  <a:schemeClr val="bg1"/>
                </a:solidFill>
                <a:latin typeface="HelveticaNeueLT Std Lt" panose="020B0403020202020204" pitchFamily="34" charset="0"/>
              </a:rPr>
              <a:t> &amp; Benjamin </a:t>
            </a:r>
            <a:r>
              <a:rPr lang="it-IT" sz="1200" dirty="0" err="1">
                <a:solidFill>
                  <a:schemeClr val="bg1"/>
                </a:solidFill>
                <a:latin typeface="HelveticaNeueLT Std Lt" panose="020B0403020202020204" pitchFamily="34" charset="0"/>
              </a:rPr>
              <a:t>Souane</a:t>
            </a:r>
            <a:endParaRPr lang="it-IT" sz="1200" dirty="0">
              <a:solidFill>
                <a:schemeClr val="bg1"/>
              </a:solidFill>
              <a:latin typeface="HelveticaNeueLT Std L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43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10860</TotalTime>
  <Words>1224</Words>
  <Application>Microsoft Office PowerPoint</Application>
  <PresentationFormat>Widescreen</PresentationFormat>
  <Paragraphs>259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 Neue</vt:lpstr>
      <vt:lpstr>HelveticaNeueLT Std Lt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Michod</dc:creator>
  <cp:lastModifiedBy>Benjamin Souane</cp:lastModifiedBy>
  <cp:revision>375</cp:revision>
  <cp:lastPrinted>2020-12-14T12:37:49Z</cp:lastPrinted>
  <dcterms:created xsi:type="dcterms:W3CDTF">2019-04-06T14:39:53Z</dcterms:created>
  <dcterms:modified xsi:type="dcterms:W3CDTF">2020-12-17T12:00:29Z</dcterms:modified>
</cp:coreProperties>
</file>